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0"/>
  </p:notesMasterIdLst>
  <p:handoutMasterIdLst>
    <p:handoutMasterId r:id="rId41"/>
  </p:handoutMasterIdLst>
  <p:sldIdLst>
    <p:sldId id="281" r:id="rId2"/>
    <p:sldId id="284" r:id="rId3"/>
    <p:sldId id="285" r:id="rId4"/>
    <p:sldId id="282" r:id="rId5"/>
    <p:sldId id="283" r:id="rId6"/>
    <p:sldId id="256" r:id="rId7"/>
    <p:sldId id="286" r:id="rId8"/>
    <p:sldId id="280" r:id="rId9"/>
    <p:sldId id="258" r:id="rId10"/>
    <p:sldId id="266" r:id="rId11"/>
    <p:sldId id="267" r:id="rId12"/>
    <p:sldId id="264" r:id="rId13"/>
    <p:sldId id="265" r:id="rId14"/>
    <p:sldId id="270" r:id="rId15"/>
    <p:sldId id="262" r:id="rId16"/>
    <p:sldId id="274" r:id="rId17"/>
    <p:sldId id="275" r:id="rId18"/>
    <p:sldId id="268" r:id="rId19"/>
    <p:sldId id="269" r:id="rId20"/>
    <p:sldId id="271" r:id="rId21"/>
    <p:sldId id="277" r:id="rId22"/>
    <p:sldId id="278" r:id="rId23"/>
    <p:sldId id="279" r:id="rId24"/>
    <p:sldId id="272" r:id="rId25"/>
    <p:sldId id="288" r:id="rId26"/>
    <p:sldId id="290" r:id="rId27"/>
    <p:sldId id="289" r:id="rId28"/>
    <p:sldId id="295" r:id="rId29"/>
    <p:sldId id="291" r:id="rId30"/>
    <p:sldId id="292" r:id="rId31"/>
    <p:sldId id="293" r:id="rId32"/>
    <p:sldId id="294" r:id="rId33"/>
    <p:sldId id="296" r:id="rId34"/>
    <p:sldId id="297" r:id="rId35"/>
    <p:sldId id="298" r:id="rId36"/>
    <p:sldId id="299" r:id="rId37"/>
    <p:sldId id="300" r:id="rId38"/>
    <p:sldId id="301" r:id="rId39"/>
  </p:sldIdLst>
  <p:sldSz cx="12192000" cy="6858000"/>
  <p:notesSz cx="9236075"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Fritz" initials="AF"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42"/>
    <p:restoredTop sz="94640"/>
  </p:normalViewPr>
  <p:slideViewPr>
    <p:cSldViewPr snapToGrid="0" snapToObjects="1">
      <p:cViewPr varScale="1">
        <p:scale>
          <a:sx n="110" d="100"/>
          <a:sy n="110" d="100"/>
        </p:scale>
        <p:origin x="666" y="102"/>
      </p:cViewPr>
      <p:guideLst/>
    </p:cSldViewPr>
  </p:slideViewPr>
  <p:notesTextViewPr>
    <p:cViewPr>
      <p:scale>
        <a:sx n="1" d="1"/>
        <a:sy n="1" d="1"/>
      </p:scale>
      <p:origin x="0" y="0"/>
    </p:cViewPr>
  </p:notesTextViewPr>
  <p:notesViewPr>
    <p:cSldViewPr snapToGrid="0" snapToObjects="1">
      <p:cViewPr varScale="1">
        <p:scale>
          <a:sx n="93" d="100"/>
          <a:sy n="93" d="100"/>
        </p:scale>
        <p:origin x="363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5231639" y="1"/>
            <a:ext cx="4002299" cy="351737"/>
          </a:xfrm>
          <a:prstGeom prst="rect">
            <a:avLst/>
          </a:prstGeom>
        </p:spPr>
        <p:txBody>
          <a:bodyPr vert="horz" lIns="92830" tIns="46415" rIns="92830" bIns="46415" rtlCol="0"/>
          <a:lstStyle>
            <a:lvl1pPr algn="r">
              <a:defRPr sz="1200"/>
            </a:lvl1pPr>
          </a:lstStyle>
          <a:p>
            <a:fld id="{15307DFD-8025-4FCC-B869-C6AE22384458}" type="datetimeFigureOut">
              <a:rPr lang="en-US" smtClean="0"/>
              <a:t>5/3/2017</a:t>
            </a:fld>
            <a:endParaRPr lang="en-US"/>
          </a:p>
        </p:txBody>
      </p:sp>
      <p:sp>
        <p:nvSpPr>
          <p:cNvPr id="4" name="Footer Placeholder 3"/>
          <p:cNvSpPr>
            <a:spLocks noGrp="1"/>
          </p:cNvSpPr>
          <p:nvPr>
            <p:ph type="ftr" sz="quarter" idx="2"/>
          </p:nvPr>
        </p:nvSpPr>
        <p:spPr>
          <a:xfrm>
            <a:off x="0" y="6658664"/>
            <a:ext cx="4002299" cy="351736"/>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58664"/>
            <a:ext cx="4002299" cy="351736"/>
          </a:xfrm>
          <a:prstGeom prst="rect">
            <a:avLst/>
          </a:prstGeom>
        </p:spPr>
        <p:txBody>
          <a:bodyPr vert="horz" lIns="92830" tIns="46415" rIns="92830" bIns="46415" rtlCol="0" anchor="b"/>
          <a:lstStyle>
            <a:lvl1pPr algn="r">
              <a:defRPr sz="1200"/>
            </a:lvl1pPr>
          </a:lstStyle>
          <a:p>
            <a:fld id="{490F8E8C-1E58-46D8-B84E-15C70025C8D8}" type="slidenum">
              <a:rPr lang="en-US" smtClean="0"/>
              <a:t>‹#›</a:t>
            </a:fld>
            <a:endParaRPr lang="en-US"/>
          </a:p>
        </p:txBody>
      </p:sp>
    </p:spTree>
    <p:extLst>
      <p:ext uri="{BB962C8B-B14F-4D97-AF65-F5344CB8AC3E}">
        <p14:creationId xmlns:p14="http://schemas.microsoft.com/office/powerpoint/2010/main" val="4273311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5231639" y="1"/>
            <a:ext cx="4002299" cy="351737"/>
          </a:xfrm>
          <a:prstGeom prst="rect">
            <a:avLst/>
          </a:prstGeom>
        </p:spPr>
        <p:txBody>
          <a:bodyPr vert="horz" lIns="92830" tIns="46415" rIns="92830" bIns="46415" rtlCol="0"/>
          <a:lstStyle>
            <a:lvl1pPr algn="r">
              <a:defRPr sz="1200"/>
            </a:lvl1pPr>
          </a:lstStyle>
          <a:p>
            <a:fld id="{68E6EB50-4A75-C745-9227-02E5F8C5C3C7}" type="datetimeFigureOut">
              <a:rPr lang="en-US" smtClean="0"/>
              <a:t>5/3/2017</a:t>
            </a:fld>
            <a:endParaRPr lang="en-US"/>
          </a:p>
        </p:txBody>
      </p:sp>
      <p:sp>
        <p:nvSpPr>
          <p:cNvPr id="4" name="Slide Image Placeholder 3"/>
          <p:cNvSpPr>
            <a:spLocks noGrp="1" noRot="1" noChangeAspect="1"/>
          </p:cNvSpPr>
          <p:nvPr>
            <p:ph type="sldImg" idx="2"/>
          </p:nvPr>
        </p:nvSpPr>
        <p:spPr>
          <a:xfrm>
            <a:off x="2516188" y="876300"/>
            <a:ext cx="4203700" cy="236537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923608" y="3373754"/>
            <a:ext cx="7388860" cy="2760346"/>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02299" cy="351736"/>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5231639" y="6658664"/>
            <a:ext cx="4002299" cy="351736"/>
          </a:xfrm>
          <a:prstGeom prst="rect">
            <a:avLst/>
          </a:prstGeom>
        </p:spPr>
        <p:txBody>
          <a:bodyPr vert="horz" lIns="92830" tIns="46415" rIns="92830" bIns="46415" rtlCol="0" anchor="b"/>
          <a:lstStyle>
            <a:lvl1pPr algn="r">
              <a:defRPr sz="1200"/>
            </a:lvl1pPr>
          </a:lstStyle>
          <a:p>
            <a:fld id="{1FE0456E-44E3-7149-958B-20F9B2B951CB}" type="slidenum">
              <a:rPr lang="en-US" smtClean="0"/>
              <a:t>‹#›</a:t>
            </a:fld>
            <a:endParaRPr lang="en-US"/>
          </a:p>
        </p:txBody>
      </p:sp>
    </p:spTree>
    <p:extLst>
      <p:ext uri="{BB962C8B-B14F-4D97-AF65-F5344CB8AC3E}">
        <p14:creationId xmlns:p14="http://schemas.microsoft.com/office/powerpoint/2010/main" val="974148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0456E-44E3-7149-958B-20F9B2B951CB}" type="slidenum">
              <a:rPr lang="en-US" smtClean="0"/>
              <a:t>5</a:t>
            </a:fld>
            <a:endParaRPr lang="en-US"/>
          </a:p>
        </p:txBody>
      </p:sp>
    </p:spTree>
    <p:extLst>
      <p:ext uri="{BB962C8B-B14F-4D97-AF65-F5344CB8AC3E}">
        <p14:creationId xmlns:p14="http://schemas.microsoft.com/office/powerpoint/2010/main" val="58947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one rule in being a bad guy is to never shoot the messenger before you get the message.</a:t>
            </a:r>
          </a:p>
          <a:p>
            <a:r>
              <a:rPr lang="en-US" dirty="0"/>
              <a:t> </a:t>
            </a:r>
          </a:p>
          <a:p>
            <a:r>
              <a:rPr lang="en-US" dirty="0"/>
              <a:t>The common instinct we bring with us to the garden is the one to rid the garden of its weeds. Perhaps we are afraid of them choking out our vegetables or robbing the soil of nutrients.</a:t>
            </a:r>
          </a:p>
          <a:p>
            <a:r>
              <a:rPr lang="en-US" dirty="0"/>
              <a:t> </a:t>
            </a:r>
          </a:p>
          <a:p>
            <a:r>
              <a:rPr lang="en-US" dirty="0"/>
              <a:t>But we aren’t just fighting weeds. We are fighting </a:t>
            </a:r>
            <a:r>
              <a:rPr lang="en-US" dirty="0" smtClean="0"/>
              <a:t>a law </a:t>
            </a:r>
            <a:r>
              <a:rPr lang="en-US" dirty="0"/>
              <a:t>of life</a:t>
            </a:r>
            <a:r>
              <a:rPr lang="en-US" dirty="0" smtClean="0"/>
              <a:t>. In gardening and agriculture, we are actually disrupting normal ecological functions which can diminish soil quality over time. </a:t>
            </a:r>
            <a:endParaRPr lang="en-US" dirty="0"/>
          </a:p>
        </p:txBody>
      </p:sp>
      <p:sp>
        <p:nvSpPr>
          <p:cNvPr id="4" name="Slide Number Placeholder 3"/>
          <p:cNvSpPr>
            <a:spLocks noGrp="1"/>
          </p:cNvSpPr>
          <p:nvPr>
            <p:ph type="sldNum" sz="quarter" idx="10"/>
          </p:nvPr>
        </p:nvSpPr>
        <p:spPr/>
        <p:txBody>
          <a:bodyPr/>
          <a:lstStyle/>
          <a:p>
            <a:fld id="{1FE0456E-44E3-7149-958B-20F9B2B951CB}" type="slidenum">
              <a:rPr lang="en-US" smtClean="0"/>
              <a:t>8</a:t>
            </a:fld>
            <a:endParaRPr lang="en-US"/>
          </a:p>
        </p:txBody>
      </p:sp>
    </p:spTree>
    <p:extLst>
      <p:ext uri="{BB962C8B-B14F-4D97-AF65-F5344CB8AC3E}">
        <p14:creationId xmlns:p14="http://schemas.microsoft.com/office/powerpoint/2010/main" val="99187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0456E-44E3-7149-958B-20F9B2B951CB}" type="slidenum">
              <a:rPr lang="en-US" smtClean="0"/>
              <a:t>24</a:t>
            </a:fld>
            <a:endParaRPr lang="en-US"/>
          </a:p>
        </p:txBody>
      </p:sp>
    </p:spTree>
    <p:extLst>
      <p:ext uri="{BB962C8B-B14F-4D97-AF65-F5344CB8AC3E}">
        <p14:creationId xmlns:p14="http://schemas.microsoft.com/office/powerpoint/2010/main" val="181825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6A7515C-DF6A-BF42-8FE9-AF3D845B8A53}"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96F3FF-F113-FF4E-BA02-44CA909E0119}"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BD066B-FC45-314C-AD02-CF8412F59B39}"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295238-BB6E-CA4C-93CF-E2B47EA6EDFA}"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79C4CA-A848-3E4A-B5F9-5A036C55A4CF}"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025FB4-03D0-FA42-977F-E0163F2E8136}"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BB761A-8D9E-EE49-B7D3-34E7ABBA376A}"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0EBA0-67C3-494C-BE2A-1E01FBFD1693}"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23376-C69B-2A47-BE11-C4DAF0535F6E}"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3A2A4E-811D-174D-A365-2CF8F7C46802}" type="datetime1">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3645BF3-4728-CB49-B4A2-E28886FA5D23}" type="datetime1">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5B8809-41AB-9845-90B9-761F431A4B27}" type="datetime1">
              <a:rPr lang="en-US" smtClean="0"/>
              <a:t>5/3/2017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077475-D5DB-B84A-B051-5177AD5EF18A}" type="datetime1">
              <a:rPr lang="en-US" smtClean="0"/>
              <a:t>5/3/2017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BE0D9-664D-374E-B0E0-14EF7F80ED2F}" type="datetime1">
              <a:rPr lang="en-US" smtClean="0"/>
              <a:t>5/3/2017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8E921-78C6-2849-A5BA-A0C917835BA1}" type="datetime1">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70D82B-A4EF-2C4E-96D8-38EBBB10D8EF}" type="datetime1">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E3DBC1-E6FB-7C4D-BBFA-FBAD84A242D0}" type="datetime1">
              <a:rPr lang="en-US" smtClean="0"/>
              <a:t>5/3/2017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25.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goo.gl/photos/uiyeopDRq8nPDsC3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5169" y="1659777"/>
            <a:ext cx="7639294" cy="3033681"/>
          </a:xfrm>
        </p:spPr>
      </p:pic>
      <p:sp>
        <p:nvSpPr>
          <p:cNvPr id="4" name="Slide Number Placeholder 3"/>
          <p:cNvSpPr>
            <a:spLocks noGrp="1"/>
          </p:cNvSpPr>
          <p:nvPr>
            <p:ph type="sldNum" sz="quarter" idx="12"/>
          </p:nvPr>
        </p:nvSpPr>
        <p:spPr/>
        <p:txBody>
          <a:bodyPr/>
          <a:lstStyle/>
          <a:p>
            <a:fld id="{D57F1E4F-1CFF-5643-939E-217C01CDF565}" type="slidenum">
              <a:rPr lang="en-US" smtClean="0"/>
              <a:pPr/>
              <a:t>0</a:t>
            </a:fld>
            <a:endParaRPr lang="en-US" dirty="0"/>
          </a:p>
        </p:txBody>
      </p:sp>
    </p:spTree>
    <p:extLst>
      <p:ext uri="{BB962C8B-B14F-4D97-AF65-F5344CB8AC3E}">
        <p14:creationId xmlns:p14="http://schemas.microsoft.com/office/powerpoint/2010/main" val="263592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Then…what is a weed?</a:t>
            </a:r>
            <a:endParaRPr lang="en-US" dirty="0"/>
          </a:p>
        </p:txBody>
      </p:sp>
      <p:sp>
        <p:nvSpPr>
          <p:cNvPr id="3" name="Content Placeholder 2"/>
          <p:cNvSpPr>
            <a:spLocks noGrp="1"/>
          </p:cNvSpPr>
          <p:nvPr>
            <p:ph idx="1"/>
          </p:nvPr>
        </p:nvSpPr>
        <p:spPr/>
        <p:txBody>
          <a:bodyPr>
            <a:normAutofit/>
          </a:bodyPr>
          <a:lstStyle/>
          <a:p>
            <a:pPr marL="0" indent="0" algn="ctr">
              <a:buNone/>
            </a:pPr>
            <a:r>
              <a:rPr lang="en-US" sz="4500" dirty="0"/>
              <a:t>”A plant whose virtues have not yet been discovered.”</a:t>
            </a:r>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146554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Weeds? The Problem is the Solution</a:t>
            </a:r>
            <a:endParaRPr lang="en-US" dirty="0"/>
          </a:p>
        </p:txBody>
      </p:sp>
      <p:sp>
        <p:nvSpPr>
          <p:cNvPr id="3" name="Content Placeholder 2"/>
          <p:cNvSpPr>
            <a:spLocks noGrp="1"/>
          </p:cNvSpPr>
          <p:nvPr>
            <p:ph idx="1"/>
          </p:nvPr>
        </p:nvSpPr>
        <p:spPr/>
        <p:txBody>
          <a:bodyPr/>
          <a:lstStyle/>
          <a:p>
            <a:r>
              <a:rPr lang="en-US" dirty="0" smtClean="0"/>
              <a:t>“Nature abhors a vacuum.”</a:t>
            </a:r>
          </a:p>
          <a:p>
            <a:r>
              <a:rPr lang="en-US" dirty="0" smtClean="0"/>
              <a:t>With </a:t>
            </a:r>
            <a:r>
              <a:rPr lang="en-US" dirty="0"/>
              <a:t>cultivation, we are disrupting normal ecological </a:t>
            </a:r>
            <a:r>
              <a:rPr lang="en-US" dirty="0" smtClean="0"/>
              <a:t>functions and creating a deficit or a vacuum</a:t>
            </a:r>
          </a:p>
          <a:p>
            <a:r>
              <a:rPr lang="en-US" dirty="0" smtClean="0"/>
              <a:t>Where there is disruption, nature responds with weeds to </a:t>
            </a:r>
            <a:r>
              <a:rPr lang="en-US" dirty="0"/>
              <a:t>restore ecology (</a:t>
            </a:r>
            <a:r>
              <a:rPr lang="en-US" dirty="0" smtClean="0"/>
              <a:t>relationships/symbiosis) </a:t>
            </a:r>
            <a:r>
              <a:rPr lang="en-US" dirty="0"/>
              <a:t>and </a:t>
            </a:r>
            <a:r>
              <a:rPr lang="en-US" u="sng" dirty="0" smtClean="0"/>
              <a:t>heal</a:t>
            </a:r>
            <a:r>
              <a:rPr lang="en-US" dirty="0" smtClean="0"/>
              <a:t>th within the soil</a:t>
            </a:r>
            <a:endParaRPr lang="en-US" dirty="0"/>
          </a:p>
          <a:p>
            <a:r>
              <a:rPr lang="en-US" dirty="0"/>
              <a:t>It works like this</a:t>
            </a:r>
            <a:r>
              <a:rPr lang="en-US" sz="1400" i="1" dirty="0"/>
              <a:t>…(Andrew, this is your note to read the quote</a:t>
            </a:r>
            <a:r>
              <a:rPr lang="en-US" sz="1400" i="1" dirty="0" smtClean="0"/>
              <a:t>)</a:t>
            </a:r>
          </a:p>
          <a:p>
            <a:endParaRPr lang="en-US" sz="1400" i="1" dirty="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260125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Indicator Weeds Share w/ Us</a:t>
            </a:r>
            <a:endParaRPr lang="en-US" dirty="0"/>
          </a:p>
        </p:txBody>
      </p:sp>
      <p:sp>
        <p:nvSpPr>
          <p:cNvPr id="3" name="Content Placeholder 2"/>
          <p:cNvSpPr>
            <a:spLocks noGrp="1"/>
          </p:cNvSpPr>
          <p:nvPr>
            <p:ph idx="1"/>
          </p:nvPr>
        </p:nvSpPr>
        <p:spPr/>
        <p:txBody>
          <a:bodyPr/>
          <a:lstStyle/>
          <a:p>
            <a:r>
              <a:rPr lang="en-US" dirty="0"/>
              <a:t>pH (alkaline or acidic)</a:t>
            </a:r>
          </a:p>
          <a:p>
            <a:r>
              <a:rPr lang="en-US" dirty="0"/>
              <a:t>Fertility (high or low)</a:t>
            </a:r>
          </a:p>
          <a:p>
            <a:r>
              <a:rPr lang="en-US" dirty="0"/>
              <a:t>Hardpan</a:t>
            </a:r>
          </a:p>
          <a:p>
            <a:r>
              <a:rPr lang="en-US" dirty="0"/>
              <a:t>Compacted</a:t>
            </a:r>
          </a:p>
          <a:p>
            <a:r>
              <a:rPr lang="en-US" dirty="0"/>
              <a:t>Heavy Clay</a:t>
            </a:r>
          </a:p>
          <a:p>
            <a:r>
              <a:rPr lang="en-US" dirty="0"/>
              <a:t>Poor </a:t>
            </a:r>
            <a:r>
              <a:rPr lang="en-US" dirty="0" smtClean="0"/>
              <a:t>drainage</a:t>
            </a:r>
          </a:p>
          <a:p>
            <a:r>
              <a:rPr lang="en-US" dirty="0" smtClean="0"/>
              <a:t>Moist soil</a:t>
            </a:r>
            <a:endParaRPr lang="en-US" dirty="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610524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Reading Indicator Weeds</a:t>
            </a:r>
            <a:endParaRPr lang="en-US" dirty="0"/>
          </a:p>
        </p:txBody>
      </p:sp>
      <p:sp>
        <p:nvSpPr>
          <p:cNvPr id="3" name="Content Placeholder 2"/>
          <p:cNvSpPr>
            <a:spLocks noGrp="1"/>
          </p:cNvSpPr>
          <p:nvPr>
            <p:ph idx="1"/>
          </p:nvPr>
        </p:nvSpPr>
        <p:spPr/>
        <p:txBody>
          <a:bodyPr/>
          <a:lstStyle/>
          <a:p>
            <a:r>
              <a:rPr lang="en-US" dirty="0"/>
              <a:t>Look for plant communities and </a:t>
            </a:r>
            <a:r>
              <a:rPr lang="en-US" dirty="0" smtClean="0"/>
              <a:t>patterns over time </a:t>
            </a:r>
          </a:p>
          <a:p>
            <a:r>
              <a:rPr lang="en-US" dirty="0" smtClean="0"/>
              <a:t>Most </a:t>
            </a:r>
            <a:r>
              <a:rPr lang="en-US" dirty="0"/>
              <a:t>weeds have narrow and wide tolerances for certain environmental </a:t>
            </a:r>
            <a:r>
              <a:rPr lang="en-US" dirty="0" smtClean="0"/>
              <a:t>characteristics</a:t>
            </a:r>
          </a:p>
          <a:p>
            <a:r>
              <a:rPr lang="en-US" dirty="0" smtClean="0"/>
              <a:t>Know </a:t>
            </a:r>
            <a:r>
              <a:rPr lang="en-US" dirty="0"/>
              <a:t>your weeds – identify them and get to know them </a:t>
            </a:r>
            <a:r>
              <a:rPr lang="en-US" dirty="0" smtClean="0"/>
              <a:t>personally</a:t>
            </a:r>
            <a:endParaRPr lang="en-US" dirty="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721823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Canada Thistle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138" y="1536482"/>
            <a:ext cx="3642805" cy="273210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1536483"/>
            <a:ext cx="4230353" cy="27321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662" y="1536482"/>
            <a:ext cx="1951502" cy="2732103"/>
          </a:xfrm>
          <a:prstGeom prst="rect">
            <a:avLst/>
          </a:prstGeom>
        </p:spPr>
      </p:pic>
      <p:sp>
        <p:nvSpPr>
          <p:cNvPr id="11" name="Content Placeholder 2"/>
          <p:cNvSpPr>
            <a:spLocks noGrp="1"/>
          </p:cNvSpPr>
          <p:nvPr>
            <p:ph idx="1"/>
          </p:nvPr>
        </p:nvSpPr>
        <p:spPr>
          <a:xfrm>
            <a:off x="677334" y="4457700"/>
            <a:ext cx="8596668" cy="2114550"/>
          </a:xfrm>
        </p:spPr>
        <p:txBody>
          <a:bodyPr>
            <a:normAutofit fontScale="92500" lnSpcReduction="20000"/>
          </a:bodyPr>
          <a:lstStyle/>
          <a:p>
            <a:r>
              <a:rPr lang="en-US" dirty="0" smtClean="0"/>
              <a:t>Likes heavy clay soil (Hamilton County)</a:t>
            </a:r>
          </a:p>
          <a:p>
            <a:r>
              <a:rPr lang="en-US" dirty="0" smtClean="0"/>
              <a:t>Breaks up compaction</a:t>
            </a:r>
          </a:p>
          <a:p>
            <a:r>
              <a:rPr lang="en-US" dirty="0" smtClean="0"/>
              <a:t>Roots can go as deep as 20’ – accumulating minerals and nutrients and deposited as carbon and organic matter</a:t>
            </a:r>
          </a:p>
          <a:p>
            <a:r>
              <a:rPr lang="en-US" dirty="0" smtClean="0"/>
              <a:t>Increases porosity of soil</a:t>
            </a:r>
          </a:p>
          <a:p>
            <a:r>
              <a:rPr lang="en-US" dirty="0" smtClean="0"/>
              <a:t>The vacuum? Loss of tree’s, soil compaction, loss of organic matter</a:t>
            </a:r>
            <a:r>
              <a:rPr lang="en-US" dirty="0" smtClean="0"/>
              <a:t>. They fill the void. </a:t>
            </a:r>
            <a:endParaRPr lang="en-US" dirty="0"/>
          </a:p>
        </p:txBody>
      </p:sp>
    </p:spTree>
    <p:extLst>
      <p:ext uri="{BB962C8B-B14F-4D97-AF65-F5344CB8AC3E}">
        <p14:creationId xmlns:p14="http://schemas.microsoft.com/office/powerpoint/2010/main" val="1079283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 Weeds for Compacted or Heavy Clay Soil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2049976"/>
            <a:ext cx="3188071" cy="2169600"/>
          </a:xfrm>
          <a:prstGeom prst="rect">
            <a:avLst/>
          </a:prstGeom>
        </p:spPr>
      </p:pic>
      <p:sp>
        <p:nvSpPr>
          <p:cNvPr id="12" name="TextBox 11"/>
          <p:cNvSpPr txBox="1"/>
          <p:nvPr/>
        </p:nvSpPr>
        <p:spPr>
          <a:xfrm>
            <a:off x="677335" y="4194878"/>
            <a:ext cx="3188071" cy="369332"/>
          </a:xfrm>
          <a:prstGeom prst="rect">
            <a:avLst/>
          </a:prstGeom>
          <a:noFill/>
        </p:spPr>
        <p:txBody>
          <a:bodyPr wrap="square" rtlCol="0">
            <a:spAutoFit/>
          </a:bodyPr>
          <a:lstStyle/>
          <a:p>
            <a:r>
              <a:rPr lang="en-US" dirty="0" smtClean="0"/>
              <a:t>Broadleaf Plantain</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986" y="2049976"/>
            <a:ext cx="3874287" cy="21696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325" y="2049976"/>
            <a:ext cx="3253384" cy="2169600"/>
          </a:xfrm>
          <a:prstGeom prst="rect">
            <a:avLst/>
          </a:prstGeom>
        </p:spPr>
      </p:pic>
      <p:sp>
        <p:nvSpPr>
          <p:cNvPr id="18" name="TextBox 17"/>
          <p:cNvSpPr txBox="1"/>
          <p:nvPr/>
        </p:nvSpPr>
        <p:spPr>
          <a:xfrm>
            <a:off x="4267985" y="4194878"/>
            <a:ext cx="3188071" cy="369332"/>
          </a:xfrm>
          <a:prstGeom prst="rect">
            <a:avLst/>
          </a:prstGeom>
          <a:noFill/>
        </p:spPr>
        <p:txBody>
          <a:bodyPr wrap="square" rtlCol="0">
            <a:spAutoFit/>
          </a:bodyPr>
          <a:lstStyle/>
          <a:p>
            <a:r>
              <a:rPr lang="en-US" dirty="0" smtClean="0"/>
              <a:t>Common Chickweed</a:t>
            </a:r>
            <a:endParaRPr lang="en-US" dirty="0"/>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35" y="4762500"/>
            <a:ext cx="2218265" cy="1663699"/>
          </a:xfrm>
          <a:prstGeom prst="rect">
            <a:avLst/>
          </a:prstGeom>
        </p:spPr>
      </p:pic>
      <p:sp>
        <p:nvSpPr>
          <p:cNvPr id="22" name="TextBox 21"/>
          <p:cNvSpPr txBox="1"/>
          <p:nvPr/>
        </p:nvSpPr>
        <p:spPr>
          <a:xfrm>
            <a:off x="2895600" y="6114722"/>
            <a:ext cx="3188071" cy="369332"/>
          </a:xfrm>
          <a:prstGeom prst="rect">
            <a:avLst/>
          </a:prstGeom>
          <a:noFill/>
        </p:spPr>
        <p:txBody>
          <a:bodyPr wrap="square" rtlCol="0">
            <a:spAutoFit/>
          </a:bodyPr>
          <a:lstStyle/>
          <a:p>
            <a:r>
              <a:rPr lang="en-US" dirty="0" smtClean="0"/>
              <a:t>Dandelion</a:t>
            </a:r>
            <a:endParaRPr lang="en-US" dirty="0"/>
          </a:p>
        </p:txBody>
      </p:sp>
    </p:spTree>
    <p:extLst>
      <p:ext uri="{BB962C8B-B14F-4D97-AF65-F5344CB8AC3E}">
        <p14:creationId xmlns:p14="http://schemas.microsoft.com/office/powerpoint/2010/main" val="285951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2112595"/>
            <a:ext cx="5588000" cy="4191000"/>
          </a:xfrm>
          <a:prstGeom prst="rect">
            <a:avLst/>
          </a:prstGeom>
        </p:spPr>
      </p:pic>
      <p:sp>
        <p:nvSpPr>
          <p:cNvPr id="2" name="Title 1"/>
          <p:cNvSpPr>
            <a:spLocks noGrp="1"/>
          </p:cNvSpPr>
          <p:nvPr>
            <p:ph type="title"/>
          </p:nvPr>
        </p:nvSpPr>
        <p:spPr/>
        <p:txBody>
          <a:bodyPr/>
          <a:lstStyle/>
          <a:p>
            <a:r>
              <a:rPr lang="en-US" dirty="0" smtClean="0"/>
              <a:t>Indicator Weeds for Compacted or Heavy Clay Soil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sp>
        <p:nvSpPr>
          <p:cNvPr id="12" name="TextBox 11"/>
          <p:cNvSpPr txBox="1"/>
          <p:nvPr/>
        </p:nvSpPr>
        <p:spPr>
          <a:xfrm>
            <a:off x="677334" y="6301124"/>
            <a:ext cx="4304241" cy="369332"/>
          </a:xfrm>
          <a:prstGeom prst="rect">
            <a:avLst/>
          </a:prstGeom>
          <a:noFill/>
        </p:spPr>
        <p:txBody>
          <a:bodyPr wrap="square" rtlCol="0">
            <a:spAutoFit/>
          </a:bodyPr>
          <a:lstStyle/>
          <a:p>
            <a:r>
              <a:rPr lang="en-US" dirty="0" smtClean="0"/>
              <a:t>Indian Goosegrass (wiregrass)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599" y="2112594"/>
            <a:ext cx="3947717" cy="2973755"/>
          </a:xfrm>
          <a:prstGeom prst="rect">
            <a:avLst/>
          </a:prstGeom>
        </p:spPr>
      </p:pic>
      <p:sp>
        <p:nvSpPr>
          <p:cNvPr id="13" name="TextBox 12"/>
          <p:cNvSpPr txBox="1"/>
          <p:nvPr/>
        </p:nvSpPr>
        <p:spPr>
          <a:xfrm>
            <a:off x="6705599" y="5083877"/>
            <a:ext cx="3188071" cy="369332"/>
          </a:xfrm>
          <a:prstGeom prst="rect">
            <a:avLst/>
          </a:prstGeom>
          <a:noFill/>
        </p:spPr>
        <p:txBody>
          <a:bodyPr wrap="square" rtlCol="0">
            <a:spAutoFit/>
          </a:bodyPr>
          <a:lstStyle/>
          <a:p>
            <a:r>
              <a:rPr lang="en-US" dirty="0" smtClean="0"/>
              <a:t>Prostrate knotweed</a:t>
            </a:r>
            <a:endParaRPr lang="en-US" dirty="0"/>
          </a:p>
        </p:txBody>
      </p:sp>
    </p:spTree>
    <p:extLst>
      <p:ext uri="{BB962C8B-B14F-4D97-AF65-F5344CB8AC3E}">
        <p14:creationId xmlns:p14="http://schemas.microsoft.com/office/powerpoint/2010/main" val="452863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 Weeds for Compacted or Heavy Clay Soil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
        <p:nvSpPr>
          <p:cNvPr id="12" name="TextBox 11"/>
          <p:cNvSpPr txBox="1"/>
          <p:nvPr/>
        </p:nvSpPr>
        <p:spPr>
          <a:xfrm>
            <a:off x="677334" y="4531944"/>
            <a:ext cx="3188071" cy="369332"/>
          </a:xfrm>
          <a:prstGeom prst="rect">
            <a:avLst/>
          </a:prstGeom>
          <a:noFill/>
        </p:spPr>
        <p:txBody>
          <a:bodyPr wrap="square" rtlCol="0">
            <a:spAutoFit/>
          </a:bodyPr>
          <a:lstStyle/>
          <a:p>
            <a:r>
              <a:rPr lang="en-US" dirty="0" smtClean="0"/>
              <a:t>Prostrate Spurge</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2088024"/>
            <a:ext cx="3258559" cy="24439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584" y="2088023"/>
            <a:ext cx="4354442" cy="29029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6725" y="2088024"/>
            <a:ext cx="1935307" cy="2902961"/>
          </a:xfrm>
          <a:prstGeom prst="rect">
            <a:avLst/>
          </a:prstGeom>
        </p:spPr>
      </p:pic>
      <p:sp>
        <p:nvSpPr>
          <p:cNvPr id="14" name="TextBox 13"/>
          <p:cNvSpPr txBox="1"/>
          <p:nvPr/>
        </p:nvSpPr>
        <p:spPr>
          <a:xfrm>
            <a:off x="4426725" y="4990985"/>
            <a:ext cx="3188071" cy="369332"/>
          </a:xfrm>
          <a:prstGeom prst="rect">
            <a:avLst/>
          </a:prstGeom>
          <a:noFill/>
        </p:spPr>
        <p:txBody>
          <a:bodyPr wrap="square" rtlCol="0">
            <a:spAutoFit/>
          </a:bodyPr>
          <a:lstStyle/>
          <a:p>
            <a:r>
              <a:rPr lang="en-US" dirty="0" smtClean="0"/>
              <a:t>Velvetleaf</a:t>
            </a:r>
            <a:endParaRPr lang="en-US" dirty="0"/>
          </a:p>
        </p:txBody>
      </p:sp>
    </p:spTree>
    <p:extLst>
      <p:ext uri="{BB962C8B-B14F-4D97-AF65-F5344CB8AC3E}">
        <p14:creationId xmlns:p14="http://schemas.microsoft.com/office/powerpoint/2010/main" val="980819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 Weeds for Hardpan</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319" y="4119984"/>
            <a:ext cx="3206189" cy="240464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854" y="1565888"/>
            <a:ext cx="5343439" cy="37871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319" y="1565888"/>
            <a:ext cx="3623343" cy="2415562"/>
          </a:xfrm>
          <a:prstGeom prst="rect">
            <a:avLst/>
          </a:prstGeom>
        </p:spPr>
      </p:pic>
      <p:sp>
        <p:nvSpPr>
          <p:cNvPr id="8" name="TextBox 7"/>
          <p:cNvSpPr txBox="1"/>
          <p:nvPr/>
        </p:nvSpPr>
        <p:spPr>
          <a:xfrm>
            <a:off x="805854" y="5379669"/>
            <a:ext cx="3188071" cy="369332"/>
          </a:xfrm>
          <a:prstGeom prst="rect">
            <a:avLst/>
          </a:prstGeom>
          <a:noFill/>
        </p:spPr>
        <p:txBody>
          <a:bodyPr wrap="square" rtlCol="0">
            <a:spAutoFit/>
          </a:bodyPr>
          <a:lstStyle/>
          <a:p>
            <a:r>
              <a:rPr lang="en-US" dirty="0" smtClean="0"/>
              <a:t>Bindweed (field)</a:t>
            </a:r>
            <a:endParaRPr lang="en-US" dirty="0"/>
          </a:p>
        </p:txBody>
      </p:sp>
    </p:spTree>
    <p:extLst>
      <p:ext uri="{BB962C8B-B14F-4D97-AF65-F5344CB8AC3E}">
        <p14:creationId xmlns:p14="http://schemas.microsoft.com/office/powerpoint/2010/main" val="3582453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 Weeds for Hardpan</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sp>
        <p:nvSpPr>
          <p:cNvPr id="8" name="TextBox 7"/>
          <p:cNvSpPr txBox="1"/>
          <p:nvPr/>
        </p:nvSpPr>
        <p:spPr>
          <a:xfrm>
            <a:off x="805854" y="5019674"/>
            <a:ext cx="3188071" cy="369332"/>
          </a:xfrm>
          <a:prstGeom prst="rect">
            <a:avLst/>
          </a:prstGeom>
          <a:noFill/>
        </p:spPr>
        <p:txBody>
          <a:bodyPr wrap="square" rtlCol="0">
            <a:spAutoFit/>
          </a:bodyPr>
          <a:lstStyle/>
          <a:p>
            <a:r>
              <a:rPr lang="en-US" dirty="0" smtClean="0"/>
              <a:t>Quackgrass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854" y="1494649"/>
            <a:ext cx="4700033" cy="35250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324" y="4046484"/>
            <a:ext cx="4114476" cy="231571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324" y="1494649"/>
            <a:ext cx="4114476" cy="2315711"/>
          </a:xfrm>
          <a:prstGeom prst="rect">
            <a:avLst/>
          </a:prstGeom>
        </p:spPr>
      </p:pic>
    </p:spTree>
    <p:extLst>
      <p:ext uri="{BB962C8B-B14F-4D97-AF65-F5344CB8AC3E}">
        <p14:creationId xmlns:p14="http://schemas.microsoft.com/office/powerpoint/2010/main" val="2550279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sp>
        <p:nvSpPr>
          <p:cNvPr id="5" name="TextBox 4"/>
          <p:cNvSpPr txBox="1"/>
          <p:nvPr/>
        </p:nvSpPr>
        <p:spPr>
          <a:xfrm>
            <a:off x="722810" y="3694790"/>
            <a:ext cx="4324865" cy="369332"/>
          </a:xfrm>
          <a:prstGeom prst="rect">
            <a:avLst/>
          </a:prstGeom>
          <a:noFill/>
        </p:spPr>
        <p:txBody>
          <a:bodyPr wrap="square" rtlCol="0">
            <a:spAutoFit/>
          </a:bodyPr>
          <a:lstStyle/>
          <a:p>
            <a:r>
              <a:rPr lang="en-US" b="1" dirty="0" smtClean="0"/>
              <a:t>Vision</a:t>
            </a:r>
            <a:endParaRPr lang="en-US" b="1" dirty="0"/>
          </a:p>
        </p:txBody>
      </p:sp>
      <p:sp>
        <p:nvSpPr>
          <p:cNvPr id="6" name="Content Placeholder 2"/>
          <p:cNvSpPr txBox="1">
            <a:spLocks/>
          </p:cNvSpPr>
          <p:nvPr/>
        </p:nvSpPr>
        <p:spPr>
          <a:xfrm>
            <a:off x="722810" y="4010130"/>
            <a:ext cx="6139544" cy="89662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defTabSz="914400" eaLnBrk="0" fontAlgn="base" hangingPunct="0">
              <a:spcBef>
                <a:spcPct val="0"/>
              </a:spcBef>
              <a:spcAft>
                <a:spcPct val="0"/>
              </a:spcAft>
              <a:buClrTx/>
              <a:buSzTx/>
            </a:pPr>
            <a:r>
              <a:rPr lang="en-US" altLang="en-US" sz="1900" dirty="0" smtClean="0">
                <a:solidFill>
                  <a:schemeClr val="tx1"/>
                </a:solidFill>
                <a:ea typeface="Calibri" panose="020F0502020204030204" pitchFamily="34" charset="0"/>
                <a:cs typeface="Times New Roman" panose="02020603050405020304" pitchFamily="18" charset="0"/>
              </a:rPr>
              <a:t>Our vision is to sustain a</a:t>
            </a:r>
            <a:r>
              <a:rPr lang="en-US" altLang="en-US" sz="1900" dirty="0" smtClean="0">
                <a:solidFill>
                  <a:srgbClr val="008080"/>
                </a:solidFill>
                <a:ea typeface="Calibri" panose="020F0502020204030204" pitchFamily="34" charset="0"/>
                <a:cs typeface="Times New Roman" panose="02020603050405020304" pitchFamily="18" charset="0"/>
              </a:rPr>
              <a:t> </a:t>
            </a:r>
            <a:r>
              <a:rPr lang="en-US" altLang="en-US" sz="1900" dirty="0" smtClean="0">
                <a:solidFill>
                  <a:schemeClr val="tx1"/>
                </a:solidFill>
                <a:ea typeface="Calibri" panose="020F0502020204030204" pitchFamily="34" charset="0"/>
                <a:cs typeface="Times New Roman" panose="02020603050405020304" pitchFamily="18" charset="0"/>
              </a:rPr>
              <a:t>vibrant urban and community agriculture movement in Hamilton County.</a:t>
            </a:r>
            <a:endParaRPr lang="en-US" sz="1900" dirty="0" smtClean="0"/>
          </a:p>
          <a:p>
            <a:endParaRPr lang="en-US" dirty="0"/>
          </a:p>
        </p:txBody>
      </p:sp>
      <p:sp>
        <p:nvSpPr>
          <p:cNvPr id="7" name="TextBox 6"/>
          <p:cNvSpPr txBox="1"/>
          <p:nvPr/>
        </p:nvSpPr>
        <p:spPr>
          <a:xfrm>
            <a:off x="722810" y="4852158"/>
            <a:ext cx="4324865" cy="369332"/>
          </a:xfrm>
          <a:prstGeom prst="rect">
            <a:avLst/>
          </a:prstGeom>
          <a:noFill/>
        </p:spPr>
        <p:txBody>
          <a:bodyPr wrap="square" rtlCol="0">
            <a:spAutoFit/>
          </a:bodyPr>
          <a:lstStyle/>
          <a:p>
            <a:r>
              <a:rPr lang="en-US" b="1" dirty="0" smtClean="0"/>
              <a:t>Mission</a:t>
            </a:r>
            <a:endParaRPr lang="en-US" b="1" dirty="0"/>
          </a:p>
        </p:txBody>
      </p:sp>
      <p:sp>
        <p:nvSpPr>
          <p:cNvPr id="8" name="Content Placeholder 2"/>
          <p:cNvSpPr txBox="1">
            <a:spLocks/>
          </p:cNvSpPr>
          <p:nvPr/>
        </p:nvSpPr>
        <p:spPr>
          <a:xfrm>
            <a:off x="722810" y="5202336"/>
            <a:ext cx="5939247" cy="156857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smtClean="0">
                <a:solidFill>
                  <a:schemeClr val="tx1"/>
                </a:solidFill>
              </a:rPr>
              <a:t>…by </a:t>
            </a:r>
            <a:r>
              <a:rPr lang="en-US" dirty="0">
                <a:solidFill>
                  <a:schemeClr val="tx1"/>
                </a:solidFill>
              </a:rPr>
              <a:t>supporting the knowledge and inspiration of its </a:t>
            </a:r>
            <a:r>
              <a:rPr lang="en-US" dirty="0" smtClean="0">
                <a:solidFill>
                  <a:schemeClr val="tx1"/>
                </a:solidFill>
              </a:rPr>
              <a:t>leaders</a:t>
            </a:r>
            <a:r>
              <a:rPr lang="en-US" dirty="0">
                <a:solidFill>
                  <a:schemeClr val="tx1"/>
                </a:solidFill>
              </a:rPr>
              <a:t>. </a:t>
            </a:r>
            <a:r>
              <a:rPr lang="en-US" dirty="0" smtClean="0">
                <a:solidFill>
                  <a:schemeClr val="tx1"/>
                </a:solidFill>
              </a:rPr>
              <a:t>The network will encourage the </a:t>
            </a:r>
            <a:r>
              <a:rPr lang="en-US" dirty="0">
                <a:solidFill>
                  <a:schemeClr val="tx1"/>
                </a:solidFill>
              </a:rPr>
              <a:t>sharing of local knowledge, </a:t>
            </a:r>
            <a:r>
              <a:rPr lang="en-US" dirty="0" smtClean="0">
                <a:solidFill>
                  <a:schemeClr val="tx1"/>
                </a:solidFill>
              </a:rPr>
              <a:t>encourage </a:t>
            </a:r>
            <a:r>
              <a:rPr lang="en-US" dirty="0">
                <a:solidFill>
                  <a:schemeClr val="tx1"/>
                </a:solidFill>
              </a:rPr>
              <a:t>collaboration, and </a:t>
            </a:r>
            <a:r>
              <a:rPr lang="en-US" dirty="0" smtClean="0">
                <a:solidFill>
                  <a:schemeClr val="tx1"/>
                </a:solidFill>
              </a:rPr>
              <a:t>offer </a:t>
            </a:r>
            <a:r>
              <a:rPr lang="en-US" dirty="0">
                <a:solidFill>
                  <a:schemeClr val="tx1"/>
                </a:solidFill>
              </a:rPr>
              <a:t>training, education, and equipping. </a:t>
            </a:r>
          </a:p>
          <a:p>
            <a:endParaRPr lang="en-US" dirty="0"/>
          </a:p>
        </p:txBody>
      </p:sp>
      <p:pic>
        <p:nvPicPr>
          <p:cNvPr id="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969" y="503439"/>
            <a:ext cx="7639294" cy="3033681"/>
          </a:xfrm>
        </p:spPr>
      </p:pic>
    </p:spTree>
    <p:extLst>
      <p:ext uri="{BB962C8B-B14F-4D97-AF65-F5344CB8AC3E}">
        <p14:creationId xmlns:p14="http://schemas.microsoft.com/office/powerpoint/2010/main" val="1879346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 Weeds for Acidic Soil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440376"/>
            <a:ext cx="3188071" cy="2169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912" y="1440373"/>
            <a:ext cx="2892804" cy="216960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983" y="1440373"/>
            <a:ext cx="1763275" cy="216960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087" y="4210050"/>
            <a:ext cx="1676914" cy="22098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5" y="4210050"/>
            <a:ext cx="2946400" cy="22098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058" y="4210050"/>
            <a:ext cx="2700367" cy="2209800"/>
          </a:xfrm>
          <a:prstGeom prst="rect">
            <a:avLst/>
          </a:prstGeom>
        </p:spPr>
      </p:pic>
      <p:sp>
        <p:nvSpPr>
          <p:cNvPr id="12" name="TextBox 11"/>
          <p:cNvSpPr txBox="1"/>
          <p:nvPr/>
        </p:nvSpPr>
        <p:spPr>
          <a:xfrm>
            <a:off x="677335" y="3585278"/>
            <a:ext cx="3188071" cy="369332"/>
          </a:xfrm>
          <a:prstGeom prst="rect">
            <a:avLst/>
          </a:prstGeom>
          <a:noFill/>
        </p:spPr>
        <p:txBody>
          <a:bodyPr wrap="square" rtlCol="0">
            <a:spAutoFit/>
          </a:bodyPr>
          <a:lstStyle/>
          <a:p>
            <a:r>
              <a:rPr lang="en-US" dirty="0" smtClean="0"/>
              <a:t>Broadleaf Plantain</a:t>
            </a:r>
            <a:endParaRPr lang="en-US" dirty="0"/>
          </a:p>
        </p:txBody>
      </p:sp>
      <p:sp>
        <p:nvSpPr>
          <p:cNvPr id="13" name="TextBox 12"/>
          <p:cNvSpPr txBox="1"/>
          <p:nvPr/>
        </p:nvSpPr>
        <p:spPr>
          <a:xfrm>
            <a:off x="4226983" y="3598309"/>
            <a:ext cx="3188071" cy="369332"/>
          </a:xfrm>
          <a:prstGeom prst="rect">
            <a:avLst/>
          </a:prstGeom>
          <a:noFill/>
        </p:spPr>
        <p:txBody>
          <a:bodyPr wrap="square" rtlCol="0">
            <a:spAutoFit/>
          </a:bodyPr>
          <a:lstStyle/>
          <a:p>
            <a:r>
              <a:rPr lang="en-US" dirty="0" smtClean="0"/>
              <a:t>Common Mullein</a:t>
            </a:r>
            <a:endParaRPr lang="en-US" dirty="0"/>
          </a:p>
        </p:txBody>
      </p:sp>
      <p:sp>
        <p:nvSpPr>
          <p:cNvPr id="14" name="TextBox 13"/>
          <p:cNvSpPr txBox="1"/>
          <p:nvPr/>
        </p:nvSpPr>
        <p:spPr>
          <a:xfrm>
            <a:off x="677335" y="6419850"/>
            <a:ext cx="3188071" cy="369332"/>
          </a:xfrm>
          <a:prstGeom prst="rect">
            <a:avLst/>
          </a:prstGeom>
          <a:noFill/>
        </p:spPr>
        <p:txBody>
          <a:bodyPr wrap="square" rtlCol="0">
            <a:spAutoFit/>
          </a:bodyPr>
          <a:lstStyle/>
          <a:p>
            <a:r>
              <a:rPr lang="en-US" dirty="0" smtClean="0"/>
              <a:t>Dandelion</a:t>
            </a:r>
            <a:endParaRPr lang="en-US" dirty="0"/>
          </a:p>
        </p:txBody>
      </p:sp>
      <p:sp>
        <p:nvSpPr>
          <p:cNvPr id="15" name="TextBox 14"/>
          <p:cNvSpPr txBox="1"/>
          <p:nvPr/>
        </p:nvSpPr>
        <p:spPr>
          <a:xfrm>
            <a:off x="4065058" y="6413870"/>
            <a:ext cx="3188071" cy="369332"/>
          </a:xfrm>
          <a:prstGeom prst="rect">
            <a:avLst/>
          </a:prstGeom>
          <a:noFill/>
        </p:spPr>
        <p:txBody>
          <a:bodyPr wrap="square" rtlCol="0">
            <a:spAutoFit/>
          </a:bodyPr>
          <a:lstStyle/>
          <a:p>
            <a:r>
              <a:rPr lang="en-US" dirty="0" smtClean="0"/>
              <a:t>Garden Sorrel</a:t>
            </a:r>
            <a:endParaRPr lang="en-US" dirty="0"/>
          </a:p>
        </p:txBody>
      </p:sp>
    </p:spTree>
    <p:extLst>
      <p:ext uri="{BB962C8B-B14F-4D97-AF65-F5344CB8AC3E}">
        <p14:creationId xmlns:p14="http://schemas.microsoft.com/office/powerpoint/2010/main" val="1843302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530531"/>
            <a:ext cx="5076807" cy="3046084"/>
          </a:xfrm>
          <a:prstGeom prst="rect">
            <a:avLst/>
          </a:prstGeom>
        </p:spPr>
      </p:pic>
      <p:sp>
        <p:nvSpPr>
          <p:cNvPr id="2" name="Title 1"/>
          <p:cNvSpPr>
            <a:spLocks noGrp="1"/>
          </p:cNvSpPr>
          <p:nvPr>
            <p:ph type="title"/>
          </p:nvPr>
        </p:nvSpPr>
        <p:spPr/>
        <p:txBody>
          <a:bodyPr/>
          <a:lstStyle/>
          <a:p>
            <a:r>
              <a:rPr lang="en-US" dirty="0" smtClean="0"/>
              <a:t>Indicator Weeds for Low Fertility</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
        <p:nvSpPr>
          <p:cNvPr id="12" name="TextBox 11"/>
          <p:cNvSpPr txBox="1"/>
          <p:nvPr/>
        </p:nvSpPr>
        <p:spPr>
          <a:xfrm>
            <a:off x="677334" y="4609068"/>
            <a:ext cx="3188071" cy="369332"/>
          </a:xfrm>
          <a:prstGeom prst="rect">
            <a:avLst/>
          </a:prstGeom>
          <a:noFill/>
        </p:spPr>
        <p:txBody>
          <a:bodyPr wrap="square" rtlCol="0">
            <a:spAutoFit/>
          </a:bodyPr>
          <a:lstStyle/>
          <a:p>
            <a:r>
              <a:rPr lang="en-US" dirty="0" smtClean="0"/>
              <a:t>White Clover</a:t>
            </a:r>
            <a:endParaRPr lang="en-US" dirty="0"/>
          </a:p>
        </p:txBody>
      </p:sp>
      <p:sp>
        <p:nvSpPr>
          <p:cNvPr id="17" name="TextBox 16"/>
          <p:cNvSpPr txBox="1"/>
          <p:nvPr/>
        </p:nvSpPr>
        <p:spPr>
          <a:xfrm>
            <a:off x="5920036" y="4609068"/>
            <a:ext cx="3843089" cy="369332"/>
          </a:xfrm>
          <a:prstGeom prst="rect">
            <a:avLst/>
          </a:prstGeom>
          <a:noFill/>
        </p:spPr>
        <p:txBody>
          <a:bodyPr wrap="square" rtlCol="0">
            <a:spAutoFit/>
          </a:bodyPr>
          <a:lstStyle/>
          <a:p>
            <a:r>
              <a:rPr lang="en-US" dirty="0" smtClean="0"/>
              <a:t>Biennial wormwood (ragweed)</a:t>
            </a:r>
            <a:endParaRPr lang="en-US" dirty="0"/>
          </a:p>
        </p:txBody>
      </p:sp>
      <p:sp>
        <p:nvSpPr>
          <p:cNvPr id="8" name="Content Placeholder 2"/>
          <p:cNvSpPr>
            <a:spLocks noGrp="1"/>
          </p:cNvSpPr>
          <p:nvPr>
            <p:ph idx="1"/>
          </p:nvPr>
        </p:nvSpPr>
        <p:spPr>
          <a:xfrm>
            <a:off x="677334" y="5162550"/>
            <a:ext cx="8596668" cy="1409700"/>
          </a:xfrm>
        </p:spPr>
        <p:txBody>
          <a:bodyPr>
            <a:normAutofit lnSpcReduction="10000"/>
          </a:bodyPr>
          <a:lstStyle/>
          <a:p>
            <a:r>
              <a:rPr lang="en-US" dirty="0" smtClean="0"/>
              <a:t>Indicator weeds for low fertility are generally accumulators of minerals or nitrogen fixers</a:t>
            </a:r>
          </a:p>
          <a:p>
            <a:r>
              <a:rPr lang="en-US" dirty="0" smtClean="0"/>
              <a:t>Clover, plant legumes, radish, etc.</a:t>
            </a:r>
          </a:p>
          <a:p>
            <a:r>
              <a:rPr lang="en-US" dirty="0" smtClean="0"/>
              <a:t>Others include wild carrot, common mullein, broadleaf plantain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036" y="1530532"/>
            <a:ext cx="4061445" cy="3046084"/>
          </a:xfrm>
          <a:prstGeom prst="rect">
            <a:avLst/>
          </a:prstGeom>
        </p:spPr>
      </p:pic>
    </p:spTree>
    <p:extLst>
      <p:ext uri="{BB962C8B-B14F-4D97-AF65-F5344CB8AC3E}">
        <p14:creationId xmlns:p14="http://schemas.microsoft.com/office/powerpoint/2010/main" val="1033022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 Weeds for High or Improving Fertility</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a:t>
            </a:fld>
            <a:endParaRPr lang="en-US" dirty="0"/>
          </a:p>
        </p:txBody>
      </p:sp>
      <p:sp>
        <p:nvSpPr>
          <p:cNvPr id="12" name="TextBox 11"/>
          <p:cNvSpPr txBox="1"/>
          <p:nvPr/>
        </p:nvSpPr>
        <p:spPr>
          <a:xfrm>
            <a:off x="677334" y="4885293"/>
            <a:ext cx="3188071" cy="369333"/>
          </a:xfrm>
          <a:prstGeom prst="rect">
            <a:avLst/>
          </a:prstGeom>
          <a:noFill/>
        </p:spPr>
        <p:txBody>
          <a:bodyPr wrap="square" rtlCol="0">
            <a:spAutoFit/>
          </a:bodyPr>
          <a:lstStyle/>
          <a:p>
            <a:r>
              <a:rPr lang="en-US" dirty="0" smtClean="0"/>
              <a:t>Henbit dead-nettle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759" y="1914962"/>
            <a:ext cx="3969965" cy="29774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27" y="1914962"/>
            <a:ext cx="3969965" cy="2977475"/>
          </a:xfrm>
          <a:prstGeom prst="rect">
            <a:avLst/>
          </a:prstGeom>
        </p:spPr>
      </p:pic>
    </p:spTree>
    <p:extLst>
      <p:ext uri="{BB962C8B-B14F-4D97-AF65-F5344CB8AC3E}">
        <p14:creationId xmlns:p14="http://schemas.microsoft.com/office/powerpoint/2010/main" val="100940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 Weeds for High or Improving Fertility</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a:t>
            </a:fld>
            <a:endParaRPr lang="en-US" dirty="0"/>
          </a:p>
        </p:txBody>
      </p:sp>
      <p:sp>
        <p:nvSpPr>
          <p:cNvPr id="12" name="TextBox 11"/>
          <p:cNvSpPr txBox="1"/>
          <p:nvPr/>
        </p:nvSpPr>
        <p:spPr>
          <a:xfrm>
            <a:off x="677334" y="5007556"/>
            <a:ext cx="3188071" cy="369333"/>
          </a:xfrm>
          <a:prstGeom prst="rect">
            <a:avLst/>
          </a:prstGeom>
          <a:noFill/>
        </p:spPr>
        <p:txBody>
          <a:bodyPr wrap="square" rtlCol="0">
            <a:spAutoFit/>
          </a:bodyPr>
          <a:lstStyle/>
          <a:p>
            <a:r>
              <a:rPr lang="en-US" dirty="0" smtClean="0"/>
              <a:t>Lamb’s Quarters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668" y="1930400"/>
            <a:ext cx="4102875" cy="307715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1930400"/>
            <a:ext cx="4102875" cy="3077156"/>
          </a:xfrm>
          <a:prstGeom prst="rect">
            <a:avLst/>
          </a:prstGeom>
        </p:spPr>
      </p:pic>
    </p:spTree>
    <p:extLst>
      <p:ext uri="{BB962C8B-B14F-4D97-AF65-F5344CB8AC3E}">
        <p14:creationId xmlns:p14="http://schemas.microsoft.com/office/powerpoint/2010/main" val="4080394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from Phytocentric to Ecocentric</a:t>
            </a:r>
            <a:endParaRPr lang="en-US" dirty="0"/>
          </a:p>
        </p:txBody>
      </p:sp>
      <p:sp>
        <p:nvSpPr>
          <p:cNvPr id="3" name="Content Placeholder 2"/>
          <p:cNvSpPr>
            <a:spLocks noGrp="1"/>
          </p:cNvSpPr>
          <p:nvPr>
            <p:ph idx="1"/>
          </p:nvPr>
        </p:nvSpPr>
        <p:spPr>
          <a:xfrm>
            <a:off x="677334" y="2160590"/>
            <a:ext cx="8596668" cy="3880772"/>
          </a:xfrm>
        </p:spPr>
        <p:txBody>
          <a:bodyPr>
            <a:normAutofit fontScale="85000" lnSpcReduction="20000"/>
          </a:bodyPr>
          <a:lstStyle/>
          <a:p>
            <a:r>
              <a:rPr lang="en-US" dirty="0" smtClean="0"/>
              <a:t>It’s not about the plants – it’s about the soil</a:t>
            </a:r>
          </a:p>
          <a:p>
            <a:r>
              <a:rPr lang="en-US" dirty="0"/>
              <a:t>If we fail to respond</a:t>
            </a:r>
            <a:r>
              <a:rPr lang="mr-IN" dirty="0"/>
              <a:t>–</a:t>
            </a:r>
            <a:r>
              <a:rPr lang="en-US" dirty="0"/>
              <a:t> we fail the soil </a:t>
            </a:r>
            <a:r>
              <a:rPr lang="en-US" i="1" dirty="0"/>
              <a:t>and</a:t>
            </a:r>
            <a:r>
              <a:rPr lang="en-US" dirty="0"/>
              <a:t>, therefore, the plant.</a:t>
            </a:r>
          </a:p>
          <a:p>
            <a:r>
              <a:rPr lang="en-US" dirty="0"/>
              <a:t>Which is why we need to move from “phytocentric” perspective to “ecocentric</a:t>
            </a:r>
            <a:r>
              <a:rPr lang="en-US" dirty="0" smtClean="0"/>
              <a:t>”</a:t>
            </a:r>
          </a:p>
          <a:p>
            <a:r>
              <a:rPr lang="en-US" dirty="0" smtClean="0"/>
              <a:t>Weeds </a:t>
            </a:r>
            <a:r>
              <a:rPr lang="en-US" dirty="0"/>
              <a:t>can act as a green manure or cover crop</a:t>
            </a:r>
          </a:p>
          <a:p>
            <a:r>
              <a:rPr lang="en-US" dirty="0"/>
              <a:t>Weeds can serve to cycle nutrients from the subsoil</a:t>
            </a:r>
          </a:p>
          <a:p>
            <a:r>
              <a:rPr lang="en-US" dirty="0"/>
              <a:t>Deep-rooted weeds can break up hard pans, thereby regulating water movement in the soil</a:t>
            </a:r>
          </a:p>
          <a:p>
            <a:r>
              <a:rPr lang="en-US" dirty="0"/>
              <a:t>Weeds can conserve soil moisture</a:t>
            </a:r>
          </a:p>
          <a:p>
            <a:r>
              <a:rPr lang="en-US" dirty="0"/>
              <a:t>Weeds can provide habitat for beneficial </a:t>
            </a:r>
            <a:r>
              <a:rPr lang="en-US" dirty="0" smtClean="0"/>
              <a:t>organisms</a:t>
            </a:r>
          </a:p>
          <a:p>
            <a:r>
              <a:rPr lang="en-US" dirty="0" smtClean="0"/>
              <a:t>Many weeds are edible!</a:t>
            </a:r>
            <a:endParaRPr lang="en-US" dirty="0"/>
          </a:p>
          <a:p>
            <a:r>
              <a:rPr lang="en-US" dirty="0"/>
              <a:t>Fighting them often leaves a vacuum and diminishes soil health over time without understanding first what they are </a:t>
            </a:r>
            <a:r>
              <a:rPr lang="en-US" dirty="0" smtClean="0"/>
              <a:t>indicating</a:t>
            </a:r>
          </a:p>
          <a:p>
            <a:r>
              <a:rPr lang="en-US" dirty="0"/>
              <a:t>Be an observant farmer</a:t>
            </a:r>
          </a:p>
          <a:p>
            <a:r>
              <a:rPr lang="en-US" dirty="0"/>
              <a:t>Notice how weeds respond to your gardening </a:t>
            </a:r>
            <a:r>
              <a:rPr lang="en-US" dirty="0" smtClean="0"/>
              <a:t>practices</a:t>
            </a:r>
            <a:endParaRPr lang="en-US" dirty="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353995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Weeds: Management Strategies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1580981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Weeds Survive and Don’t Survive</a:t>
            </a:r>
            <a:endParaRPr lang="en-US" dirty="0"/>
          </a:p>
        </p:txBody>
      </p:sp>
      <p:sp>
        <p:nvSpPr>
          <p:cNvPr id="3" name="Content Placeholder 2"/>
          <p:cNvSpPr>
            <a:spLocks noGrp="1"/>
          </p:cNvSpPr>
          <p:nvPr>
            <p:ph idx="1"/>
          </p:nvPr>
        </p:nvSpPr>
        <p:spPr/>
        <p:txBody>
          <a:bodyPr/>
          <a:lstStyle/>
          <a:p>
            <a:r>
              <a:rPr lang="en-US" dirty="0" smtClean="0"/>
              <a:t>Proliferous seeds</a:t>
            </a:r>
          </a:p>
          <a:p>
            <a:r>
              <a:rPr lang="en-US" dirty="0" smtClean="0"/>
              <a:t>Seeds have high germination rates</a:t>
            </a:r>
          </a:p>
          <a:p>
            <a:r>
              <a:rPr lang="en-US" dirty="0" smtClean="0"/>
              <a:t>Seeds are viable for many years</a:t>
            </a:r>
          </a:p>
          <a:p>
            <a:r>
              <a:rPr lang="en-US" dirty="0" smtClean="0"/>
              <a:t>Store nutrients in roots to survive stressful events</a:t>
            </a:r>
          </a:p>
          <a:p>
            <a:r>
              <a:rPr lang="en-US" dirty="0" smtClean="0"/>
              <a:t>Spread through rhizomes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3794949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Basic Methods</a:t>
            </a:r>
            <a:endParaRPr lang="en-US" dirty="0"/>
          </a:p>
        </p:txBody>
      </p:sp>
      <p:sp>
        <p:nvSpPr>
          <p:cNvPr id="3" name="Content Placeholder 2"/>
          <p:cNvSpPr>
            <a:spLocks noGrp="1"/>
          </p:cNvSpPr>
          <p:nvPr>
            <p:ph idx="1"/>
          </p:nvPr>
        </p:nvSpPr>
        <p:spPr>
          <a:xfrm>
            <a:off x="677334" y="2160589"/>
            <a:ext cx="2713566" cy="4392611"/>
          </a:xfrm>
        </p:spPr>
        <p:txBody>
          <a:bodyPr>
            <a:normAutofit/>
          </a:bodyPr>
          <a:lstStyle/>
          <a:p>
            <a:r>
              <a:rPr lang="en-US" sz="2000" dirty="0" smtClean="0"/>
              <a:t>Mulching and Smothering</a:t>
            </a:r>
          </a:p>
          <a:p>
            <a:pPr lvl="1"/>
            <a:r>
              <a:rPr lang="en-US" sz="2000" dirty="0" smtClean="0"/>
              <a:t>Organic Mulches</a:t>
            </a:r>
          </a:p>
          <a:p>
            <a:pPr lvl="1"/>
            <a:r>
              <a:rPr lang="en-US" sz="2000" dirty="0" smtClean="0"/>
              <a:t>Inorganic Mulches</a:t>
            </a:r>
          </a:p>
          <a:p>
            <a:pPr lvl="1"/>
            <a:r>
              <a:rPr lang="en-US" sz="2000" dirty="0" smtClean="0"/>
              <a:t>Shading</a:t>
            </a:r>
          </a:p>
          <a:p>
            <a:pPr lvl="1"/>
            <a:r>
              <a:rPr lang="en-US" sz="2000" dirty="0" smtClean="0"/>
              <a:t>Cover Crops</a:t>
            </a:r>
          </a:p>
          <a:p>
            <a:pPr lvl="1"/>
            <a:r>
              <a:rPr lang="en-US" sz="2000" dirty="0" smtClean="0"/>
              <a:t>Solarization</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
        <p:nvSpPr>
          <p:cNvPr id="7" name="Content Placeholder 2"/>
          <p:cNvSpPr txBox="1">
            <a:spLocks/>
          </p:cNvSpPr>
          <p:nvPr/>
        </p:nvSpPr>
        <p:spPr>
          <a:xfrm>
            <a:off x="3753909" y="2160588"/>
            <a:ext cx="2713566" cy="439261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200" dirty="0" smtClean="0"/>
              <a:t>Mechanical</a:t>
            </a:r>
          </a:p>
          <a:p>
            <a:pPr lvl="1"/>
            <a:r>
              <a:rPr lang="en-US" sz="2200" dirty="0" smtClean="0"/>
              <a:t>Pulling</a:t>
            </a:r>
          </a:p>
          <a:p>
            <a:pPr lvl="1"/>
            <a:r>
              <a:rPr lang="en-US" sz="2200" dirty="0" smtClean="0"/>
              <a:t>Hoeing</a:t>
            </a:r>
          </a:p>
          <a:p>
            <a:pPr lvl="1"/>
            <a:r>
              <a:rPr lang="en-US" sz="2200" dirty="0" smtClean="0"/>
              <a:t>Tilling</a:t>
            </a:r>
          </a:p>
          <a:p>
            <a:pPr lvl="1"/>
            <a:r>
              <a:rPr lang="en-US" sz="2200" dirty="0" smtClean="0"/>
              <a:t>Flaming</a:t>
            </a:r>
          </a:p>
          <a:p>
            <a:endParaRPr lang="en-US" dirty="0" smtClean="0"/>
          </a:p>
          <a:p>
            <a:endParaRPr lang="en-US" dirty="0"/>
          </a:p>
        </p:txBody>
      </p:sp>
      <p:sp>
        <p:nvSpPr>
          <p:cNvPr id="8" name="Content Placeholder 2"/>
          <p:cNvSpPr txBox="1">
            <a:spLocks/>
          </p:cNvSpPr>
          <p:nvPr/>
        </p:nvSpPr>
        <p:spPr>
          <a:xfrm>
            <a:off x="6560436" y="2160587"/>
            <a:ext cx="2713566" cy="439261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smtClean="0"/>
              <a:t>Chemical</a:t>
            </a:r>
          </a:p>
          <a:p>
            <a:pPr lvl="1"/>
            <a:r>
              <a:rPr lang="en-US" sz="2000" dirty="0" smtClean="0"/>
              <a:t>Allelopathy</a:t>
            </a:r>
          </a:p>
          <a:p>
            <a:pPr lvl="1"/>
            <a:r>
              <a:rPr lang="en-US" sz="2000" dirty="0" smtClean="0"/>
              <a:t>Herbicides</a:t>
            </a:r>
          </a:p>
          <a:p>
            <a:pPr lvl="1"/>
            <a:r>
              <a:rPr lang="en-US" sz="2000" dirty="0" smtClean="0"/>
              <a:t>Vinegar Herbicides</a:t>
            </a:r>
          </a:p>
          <a:p>
            <a:endParaRPr lang="en-US" dirty="0" smtClean="0"/>
          </a:p>
          <a:p>
            <a:endParaRPr lang="en-US" dirty="0"/>
          </a:p>
        </p:txBody>
      </p:sp>
    </p:spTree>
    <p:extLst>
      <p:ext uri="{BB962C8B-B14F-4D97-AF65-F5344CB8AC3E}">
        <p14:creationId xmlns:p14="http://schemas.microsoft.com/office/powerpoint/2010/main" val="3210488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Rule to Follow: Winterizing the Garden</a:t>
            </a:r>
            <a:endParaRPr lang="en-US" dirty="0"/>
          </a:p>
        </p:txBody>
      </p:sp>
      <p:sp>
        <p:nvSpPr>
          <p:cNvPr id="3" name="Content Placeholder 2"/>
          <p:cNvSpPr>
            <a:spLocks noGrp="1"/>
          </p:cNvSpPr>
          <p:nvPr>
            <p:ph idx="1"/>
          </p:nvPr>
        </p:nvSpPr>
        <p:spPr>
          <a:xfrm>
            <a:off x="677334" y="2160589"/>
            <a:ext cx="4885266" cy="3880773"/>
          </a:xfrm>
        </p:spPr>
        <p:txBody>
          <a:bodyPr/>
          <a:lstStyle/>
          <a:p>
            <a:r>
              <a:rPr lang="en-US" dirty="0" smtClean="0"/>
              <a:t>Eliminating weeds or having a weed management plan for winter goes a long way toward managing weeds in the spring</a:t>
            </a:r>
          </a:p>
          <a:p>
            <a:r>
              <a:rPr lang="en-US" dirty="0" smtClean="0"/>
              <a:t>Planting cover crops or applying organic mulches to suppress weeds after removal is ideal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8194" name="Picture 2" descr="Image result for Garden in the wi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5" y="2160589"/>
            <a:ext cx="5829873" cy="316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82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26553"/>
          </a:xfrm>
        </p:spPr>
        <p:txBody>
          <a:bodyPr/>
          <a:lstStyle/>
          <a:p>
            <a:r>
              <a:rPr lang="en-US" dirty="0" smtClean="0"/>
              <a:t>Organic Mulches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Benefits</a:t>
            </a:r>
          </a:p>
          <a:p>
            <a:pPr lvl="1"/>
            <a:r>
              <a:rPr lang="en-US" dirty="0" smtClean="0"/>
              <a:t>Adds organic matter</a:t>
            </a:r>
          </a:p>
          <a:p>
            <a:pPr lvl="1"/>
            <a:r>
              <a:rPr lang="en-US" dirty="0" smtClean="0"/>
              <a:t>Water and penetrate the surface</a:t>
            </a:r>
          </a:p>
          <a:p>
            <a:pPr lvl="1"/>
            <a:endParaRPr lang="en-US" dirty="0"/>
          </a:p>
          <a:p>
            <a:r>
              <a:rPr lang="en-US" dirty="0" smtClean="0"/>
              <a:t>Must balance carbon/nitrogen ratio for health of plant:</a:t>
            </a:r>
          </a:p>
          <a:p>
            <a:pPr marL="800100" lvl="1" indent="-342900">
              <a:buFont typeface="+mj-lt"/>
              <a:buAutoNum type="arabicPeriod"/>
            </a:pPr>
            <a:r>
              <a:rPr lang="en-US" dirty="0"/>
              <a:t>Mulched Leaves or Leaf Compost</a:t>
            </a:r>
          </a:p>
          <a:p>
            <a:pPr marL="800100" lvl="1" indent="-342900">
              <a:buFont typeface="+mj-lt"/>
              <a:buAutoNum type="arabicPeriod"/>
            </a:pPr>
            <a:r>
              <a:rPr lang="en-US" dirty="0"/>
              <a:t>Cover Crop Residue</a:t>
            </a:r>
          </a:p>
          <a:p>
            <a:pPr marL="1257300" lvl="2" indent="-342900">
              <a:buFont typeface="+mj-lt"/>
              <a:buAutoNum type="arabicPeriod"/>
            </a:pPr>
            <a:r>
              <a:rPr lang="en-US" dirty="0"/>
              <a:t>Rye</a:t>
            </a:r>
          </a:p>
          <a:p>
            <a:pPr marL="1257300" lvl="2" indent="-342900">
              <a:buFont typeface="+mj-lt"/>
              <a:buAutoNum type="arabicPeriod"/>
            </a:pPr>
            <a:r>
              <a:rPr lang="en-US" dirty="0"/>
              <a:t>Oats</a:t>
            </a:r>
          </a:p>
          <a:p>
            <a:pPr marL="1257300" lvl="2" indent="-342900">
              <a:buFont typeface="+mj-lt"/>
              <a:buAutoNum type="arabicPeriod"/>
            </a:pPr>
            <a:r>
              <a:rPr lang="en-US" dirty="0"/>
              <a:t>Clover/Vetch</a:t>
            </a:r>
          </a:p>
          <a:p>
            <a:pPr marL="800100" lvl="1" indent="-342900">
              <a:buFont typeface="+mj-lt"/>
              <a:buAutoNum type="arabicPeriod"/>
            </a:pPr>
            <a:r>
              <a:rPr lang="en-US" dirty="0"/>
              <a:t>Straw (assuming little to no seed)</a:t>
            </a:r>
          </a:p>
          <a:p>
            <a:pPr marL="800100" lvl="1" indent="-342900">
              <a:buFont typeface="+mj-lt"/>
              <a:buAutoNum type="arabicPeriod"/>
            </a:pPr>
            <a:r>
              <a:rPr lang="en-US" dirty="0"/>
              <a:t>Grass Clippings (assuming no grass </a:t>
            </a:r>
            <a:r>
              <a:rPr lang="en-US" dirty="0" smtClean="0"/>
              <a:t>seed and chemical free)</a:t>
            </a:r>
            <a:endParaRPr lang="en-US" dirty="0"/>
          </a:p>
          <a:p>
            <a:pPr marL="800100" lvl="1" indent="-342900">
              <a:buFont typeface="+mj-lt"/>
              <a:buAutoNum type="arabicPeriod"/>
            </a:pPr>
            <a:r>
              <a:rPr lang="en-US" dirty="0"/>
              <a:t>Wood Chips and Bark</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5122" name="Picture 2" descr="Image result for straw mulch, 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127" y="1601687"/>
            <a:ext cx="48577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leaf mulch,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127" y="4213126"/>
            <a:ext cx="3145193" cy="235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000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
        <p:nvSpPr>
          <p:cNvPr id="5" name="Title 1"/>
          <p:cNvSpPr txBox="1">
            <a:spLocks/>
          </p:cNvSpPr>
          <p:nvPr/>
        </p:nvSpPr>
        <p:spPr>
          <a:xfrm>
            <a:off x="609599" y="609600"/>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We’re all in this together…</a:t>
            </a:r>
            <a:endParaRPr lang="en-US" dirty="0"/>
          </a:p>
        </p:txBody>
      </p:sp>
      <p:sp>
        <p:nvSpPr>
          <p:cNvPr id="6" name="Content Placeholder 2"/>
          <p:cNvSpPr>
            <a:spLocks noGrp="1"/>
          </p:cNvSpPr>
          <p:nvPr>
            <p:ph idx="1"/>
          </p:nvPr>
        </p:nvSpPr>
        <p:spPr>
          <a:xfrm>
            <a:off x="522513" y="1646784"/>
            <a:ext cx="6914607" cy="3880773"/>
          </a:xfrm>
        </p:spPr>
        <p:txBody>
          <a:bodyPr/>
          <a:lstStyle/>
          <a:p>
            <a:r>
              <a:rPr lang="en-US" dirty="0" smtClean="0"/>
              <a:t>Similar challenges and limited resources</a:t>
            </a:r>
          </a:p>
          <a:p>
            <a:pPr lvl="1"/>
            <a:r>
              <a:rPr lang="en-US" dirty="0" smtClean="0"/>
              <a:t>Strength and resiliency TOGETHER</a:t>
            </a:r>
          </a:p>
          <a:p>
            <a:r>
              <a:rPr lang="en-US" dirty="0" smtClean="0"/>
              <a:t>New garden(</a:t>
            </a:r>
            <a:r>
              <a:rPr lang="en-US" dirty="0" err="1" smtClean="0"/>
              <a:t>ers</a:t>
            </a:r>
            <a:r>
              <a:rPr lang="en-US" dirty="0" smtClean="0"/>
              <a:t>) can learn from the successes and bumps in the road experienced by others</a:t>
            </a:r>
          </a:p>
          <a:p>
            <a:r>
              <a:rPr lang="en-US" dirty="0" smtClean="0"/>
              <a:t>Space to support, encourage, learn, commiserate, and GROW</a:t>
            </a:r>
          </a:p>
          <a:p>
            <a:r>
              <a:rPr lang="en-US" dirty="0" smtClean="0"/>
              <a:t>Develop new ways to address challenges</a:t>
            </a:r>
            <a:endParaRPr lang="en-US" dirty="0"/>
          </a:p>
        </p:txBody>
      </p:sp>
    </p:spTree>
    <p:extLst>
      <p:ext uri="{BB962C8B-B14F-4D97-AF65-F5344CB8AC3E}">
        <p14:creationId xmlns:p14="http://schemas.microsoft.com/office/powerpoint/2010/main" val="99727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26553"/>
          </a:xfrm>
        </p:spPr>
        <p:txBody>
          <a:bodyPr/>
          <a:lstStyle/>
          <a:p>
            <a:r>
              <a:rPr lang="en-US" dirty="0" smtClean="0"/>
              <a:t>Inorganic Mulches</a:t>
            </a:r>
            <a:endParaRPr lang="en-US" dirty="0"/>
          </a:p>
        </p:txBody>
      </p:sp>
      <p:sp>
        <p:nvSpPr>
          <p:cNvPr id="3" name="Content Placeholder 2"/>
          <p:cNvSpPr>
            <a:spLocks noGrp="1"/>
          </p:cNvSpPr>
          <p:nvPr>
            <p:ph idx="1"/>
          </p:nvPr>
        </p:nvSpPr>
        <p:spPr>
          <a:xfrm>
            <a:off x="677334" y="1787260"/>
            <a:ext cx="8596668" cy="4619227"/>
          </a:xfrm>
        </p:spPr>
        <p:txBody>
          <a:bodyPr>
            <a:normAutofit lnSpcReduction="10000"/>
          </a:bodyPr>
          <a:lstStyle/>
          <a:p>
            <a:r>
              <a:rPr lang="en-US" dirty="0" smtClean="0"/>
              <a:t>Benefits</a:t>
            </a:r>
          </a:p>
          <a:p>
            <a:pPr lvl="1"/>
            <a:r>
              <a:rPr lang="en-US" dirty="0" smtClean="0"/>
              <a:t>Some can allow water/air to penetrate</a:t>
            </a:r>
          </a:p>
          <a:p>
            <a:pPr lvl="1"/>
            <a:r>
              <a:rPr lang="en-US" dirty="0" smtClean="0"/>
              <a:t>Impenetrable</a:t>
            </a:r>
          </a:p>
          <a:p>
            <a:pPr lvl="1"/>
            <a:r>
              <a:rPr lang="en-US" dirty="0" smtClean="0"/>
              <a:t>Effective</a:t>
            </a:r>
            <a:endParaRPr lang="en-US" dirty="0"/>
          </a:p>
          <a:p>
            <a:pPr lvl="1"/>
            <a:endParaRPr lang="en-US" dirty="0" smtClean="0"/>
          </a:p>
          <a:p>
            <a:r>
              <a:rPr lang="en-US" dirty="0" smtClean="0"/>
              <a:t>Disadvantages</a:t>
            </a:r>
          </a:p>
          <a:p>
            <a:pPr lvl="1"/>
            <a:r>
              <a:rPr lang="en-US" dirty="0" smtClean="0"/>
              <a:t>Can get messy</a:t>
            </a:r>
          </a:p>
          <a:p>
            <a:pPr lvl="1"/>
            <a:r>
              <a:rPr lang="en-US" dirty="0" smtClean="0"/>
              <a:t>Not adaptable to different planting plans</a:t>
            </a:r>
          </a:p>
          <a:p>
            <a:pPr lvl="1"/>
            <a:r>
              <a:rPr lang="en-US" dirty="0" smtClean="0"/>
              <a:t>Can be expensive for special </a:t>
            </a:r>
            <a:r>
              <a:rPr lang="en-US" dirty="0" smtClean="0"/>
              <a:t>fabrics</a:t>
            </a:r>
          </a:p>
          <a:p>
            <a:pPr lvl="1"/>
            <a:r>
              <a:rPr lang="en-US" dirty="0" smtClean="0"/>
              <a:t>Needs to be completely opaque</a:t>
            </a:r>
            <a:endParaRPr lang="en-US" dirty="0" smtClean="0"/>
          </a:p>
          <a:p>
            <a:pPr lvl="1"/>
            <a:endParaRPr lang="en-US" dirty="0"/>
          </a:p>
          <a:p>
            <a:r>
              <a:rPr lang="en-US" dirty="0" smtClean="0"/>
              <a:t>Must block all sunlight to be effective</a:t>
            </a:r>
          </a:p>
          <a:p>
            <a:r>
              <a:rPr lang="en-US" dirty="0" smtClean="0"/>
              <a:t>If using black plastic, be mindful of soil temperatures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6146" name="Picture 2" descr="Image result for landscape fabric in 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425" y="1436153"/>
            <a:ext cx="4945814" cy="368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637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26553"/>
          </a:xfrm>
        </p:spPr>
        <p:txBody>
          <a:bodyPr/>
          <a:lstStyle/>
          <a:p>
            <a:r>
              <a:rPr lang="en-US" dirty="0" smtClean="0"/>
              <a:t>Shading</a:t>
            </a:r>
            <a:endParaRPr lang="en-US" dirty="0"/>
          </a:p>
        </p:txBody>
      </p:sp>
      <p:sp>
        <p:nvSpPr>
          <p:cNvPr id="3" name="Content Placeholder 2"/>
          <p:cNvSpPr>
            <a:spLocks noGrp="1"/>
          </p:cNvSpPr>
          <p:nvPr>
            <p:ph idx="1"/>
          </p:nvPr>
        </p:nvSpPr>
        <p:spPr>
          <a:xfrm>
            <a:off x="677334" y="1787260"/>
            <a:ext cx="5752041" cy="4619227"/>
          </a:xfrm>
        </p:spPr>
        <p:txBody>
          <a:bodyPr>
            <a:normAutofit/>
          </a:bodyPr>
          <a:lstStyle/>
          <a:p>
            <a:r>
              <a:rPr lang="en-US" dirty="0" smtClean="0"/>
              <a:t>Planting densely to prevent sunlight from reaching the surface</a:t>
            </a:r>
          </a:p>
          <a:p>
            <a:r>
              <a:rPr lang="en-US" dirty="0" smtClean="0"/>
              <a:t>Requires good soil health to support increased yield</a:t>
            </a:r>
          </a:p>
          <a:p>
            <a:r>
              <a:rPr lang="en-US" dirty="0" smtClean="0"/>
              <a:t>Good for raised beds or highly organic soil</a:t>
            </a:r>
            <a:endParaRPr lang="en-US" dirty="0"/>
          </a:p>
          <a:p>
            <a:r>
              <a:rPr lang="en-US" dirty="0" smtClean="0"/>
              <a:t>Must block all sunlight to be effective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7170" name="Picture 2" descr="Image result for tight planting plan, 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599" y="1787260"/>
            <a:ext cx="5051425" cy="321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774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 Crops</a:t>
            </a:r>
            <a:endParaRPr lang="en-US" dirty="0"/>
          </a:p>
        </p:txBody>
      </p:sp>
      <p:sp>
        <p:nvSpPr>
          <p:cNvPr id="3" name="Content Placeholder 2"/>
          <p:cNvSpPr>
            <a:spLocks noGrp="1"/>
          </p:cNvSpPr>
          <p:nvPr>
            <p:ph idx="1"/>
          </p:nvPr>
        </p:nvSpPr>
        <p:spPr>
          <a:xfrm>
            <a:off x="677334" y="2160589"/>
            <a:ext cx="3656541" cy="3880773"/>
          </a:xfrm>
        </p:spPr>
        <p:txBody>
          <a:bodyPr/>
          <a:lstStyle/>
          <a:p>
            <a:r>
              <a:rPr lang="en-US" dirty="0" smtClean="0"/>
              <a:t>Benefits</a:t>
            </a:r>
          </a:p>
          <a:p>
            <a:pPr lvl="1"/>
            <a:r>
              <a:rPr lang="en-US" dirty="0" smtClean="0"/>
              <a:t>Builds network of roots in soil to increase porosity</a:t>
            </a:r>
          </a:p>
          <a:p>
            <a:pPr lvl="1"/>
            <a:r>
              <a:rPr lang="en-US" dirty="0" smtClean="0"/>
              <a:t>Can be tailored to fit your garden schedule</a:t>
            </a:r>
          </a:p>
          <a:p>
            <a:pPr lvl="1"/>
            <a:r>
              <a:rPr lang="en-US" dirty="0" smtClean="0"/>
              <a:t>Adds nutrients to the soil</a:t>
            </a:r>
          </a:p>
          <a:p>
            <a:pPr lvl="1"/>
            <a:r>
              <a:rPr lang="en-US" dirty="0" smtClean="0"/>
              <a:t>Serves as a mulch for spring</a:t>
            </a:r>
          </a:p>
          <a:p>
            <a:pPr lvl="1"/>
            <a:r>
              <a:rPr lang="en-US" dirty="0" smtClean="0"/>
              <a:t>Inexpensive</a:t>
            </a:r>
          </a:p>
          <a:p>
            <a:pPr lvl="1"/>
            <a:r>
              <a:rPr lang="en-US" dirty="0" smtClean="0"/>
              <a:t>Attractive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9218" name="Picture 2" descr="https://lh3.googleusercontent.com/bBT6MIQfTF8cs9UvCg8CL6Keq9nt8ribYlWq_32mzwF4giaqA-vEMs4QEGD0ghw3zASSLUUjuUD5wT_R119CdmuLcK2rdWaN9UcseWrip8tjCs401bNCZrdKOGOEZcIcAkbO0PppLeqAWtAAKiRA0H3fGjXCneFBSHYk5CiY835nTPvyylk6QW-uiaU6TzDtTWDqqOI3R9bVDO1ET86D9v-ljii42tgtAHDpgPkj0A5ptDssf4CDD4WxvlK_7GS3eGB7zWKiIkE7hQkV6lXQTBeptkIMehgU3rWE1jfy4KMuYbFaXGdJH0QwwnS8ePT59GMMMzLouqDDL5YUzjENnaB44Yl6RgoI975rtbx_Qfxef3ZKEfs_CZT4j3Vuf8bJm62HBkZ1wROMNwiNeDQMwqkbRmG-mPfq135pg7FxMY1wb9IMl2FjqBd4t0ipQhEXZfWwyuhVg6a1FQVNJ2ikMBNbuFOSPxwpvmLSEdJjwfgEZon_9ii9k4S6bqPV1Khh7aIsYb5ynerfR6upWSt4zw07i4mkTV7g-y5VkL45vZxaV1ALda-zZL7rs2zh4nMkKdutYBEm1ajwC6mOamame_trvJfWiCLovBp8FwONjNLnm0rVUINGqA=w1560-h878-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49" y="2160589"/>
            <a:ext cx="6687675" cy="3763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919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Solarization</a:t>
            </a:r>
            <a:endParaRPr lang="en-US" dirty="0"/>
          </a:p>
        </p:txBody>
      </p:sp>
      <p:sp>
        <p:nvSpPr>
          <p:cNvPr id="3" name="Content Placeholder 2"/>
          <p:cNvSpPr>
            <a:spLocks noGrp="1"/>
          </p:cNvSpPr>
          <p:nvPr>
            <p:ph idx="1"/>
          </p:nvPr>
        </p:nvSpPr>
        <p:spPr>
          <a:xfrm>
            <a:off x="677334" y="2160589"/>
            <a:ext cx="4428066" cy="4245898"/>
          </a:xfrm>
        </p:spPr>
        <p:txBody>
          <a:bodyPr>
            <a:normAutofit fontScale="92500"/>
          </a:bodyPr>
          <a:lstStyle/>
          <a:p>
            <a:r>
              <a:rPr lang="en-US" dirty="0" smtClean="0"/>
              <a:t>Effective toward eliminating invasive and aggressive weeds that spread by rhizomes or have extensive root system</a:t>
            </a:r>
          </a:p>
          <a:p>
            <a:r>
              <a:rPr lang="en-US" dirty="0" smtClean="0"/>
              <a:t>Increases temperature to above 140 degrees (or more)</a:t>
            </a:r>
          </a:p>
          <a:p>
            <a:r>
              <a:rPr lang="en-US" dirty="0" smtClean="0"/>
              <a:t>Kills weed seeds near the surface</a:t>
            </a:r>
          </a:p>
          <a:p>
            <a:r>
              <a:rPr lang="en-US" dirty="0" smtClean="0"/>
              <a:t>Also kills some bacteria and microbes (that’s not a good thing)</a:t>
            </a:r>
          </a:p>
          <a:p>
            <a:r>
              <a:rPr lang="en-US" dirty="0" smtClean="0"/>
              <a:t>Inexpensive</a:t>
            </a:r>
          </a:p>
          <a:p>
            <a:r>
              <a:rPr lang="en-US" dirty="0" smtClean="0"/>
              <a:t>Time consuming (6 weeks or more) and may require a seasonal fallow</a:t>
            </a:r>
          </a:p>
          <a:p>
            <a:r>
              <a:rPr lang="en-US" dirty="0" smtClean="0"/>
              <a:t>May require rehabilitation strategy afterwards to inoculate bacteria</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10242" name="Picture 2" descr="Image result for garden solar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017" y="2160588"/>
            <a:ext cx="5755215" cy="431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970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Methods</a:t>
            </a:r>
            <a:endParaRPr lang="en-US" dirty="0"/>
          </a:p>
        </p:txBody>
      </p:sp>
      <p:sp>
        <p:nvSpPr>
          <p:cNvPr id="3" name="Content Placeholder 2"/>
          <p:cNvSpPr>
            <a:spLocks noGrp="1"/>
          </p:cNvSpPr>
          <p:nvPr>
            <p:ph idx="1"/>
          </p:nvPr>
        </p:nvSpPr>
        <p:spPr>
          <a:xfrm>
            <a:off x="677334" y="2160589"/>
            <a:ext cx="4428066" cy="2786063"/>
          </a:xfrm>
        </p:spPr>
        <p:txBody>
          <a:bodyPr>
            <a:normAutofit/>
          </a:bodyPr>
          <a:lstStyle/>
          <a:p>
            <a:r>
              <a:rPr lang="en-US" dirty="0" smtClean="0"/>
              <a:t>Pulling</a:t>
            </a:r>
          </a:p>
          <a:p>
            <a:r>
              <a:rPr lang="en-US" dirty="0" smtClean="0"/>
              <a:t>Hoeing</a:t>
            </a:r>
          </a:p>
          <a:p>
            <a:r>
              <a:rPr lang="en-US" dirty="0" smtClean="0"/>
              <a:t>Tilling</a:t>
            </a:r>
          </a:p>
          <a:p>
            <a:r>
              <a:rPr lang="en-US" dirty="0" smtClean="0"/>
              <a:t>Flaming</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11266" name="Picture 2" descr="Image result for pulling wee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975" y="2160589"/>
            <a:ext cx="4953000" cy="27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508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Flaming</a:t>
            </a:r>
            <a:endParaRPr lang="en-US" dirty="0"/>
          </a:p>
        </p:txBody>
      </p:sp>
      <p:sp>
        <p:nvSpPr>
          <p:cNvPr id="3" name="Content Placeholder 2"/>
          <p:cNvSpPr>
            <a:spLocks noGrp="1"/>
          </p:cNvSpPr>
          <p:nvPr>
            <p:ph idx="1"/>
          </p:nvPr>
        </p:nvSpPr>
        <p:spPr>
          <a:xfrm>
            <a:off x="677334" y="2160589"/>
            <a:ext cx="4428066" cy="4245898"/>
          </a:xfrm>
        </p:spPr>
        <p:txBody>
          <a:bodyPr>
            <a:normAutofit/>
          </a:bodyPr>
          <a:lstStyle/>
          <a:p>
            <a:r>
              <a:rPr lang="en-US" dirty="0" smtClean="0"/>
              <a:t>Effective and simple for broad-leaved weeds</a:t>
            </a:r>
          </a:p>
          <a:p>
            <a:r>
              <a:rPr lang="en-US" dirty="0" smtClean="0"/>
              <a:t>Ineffective with grasses</a:t>
            </a:r>
          </a:p>
          <a:p>
            <a:r>
              <a:rPr lang="en-US" dirty="0" smtClean="0"/>
              <a:t>Can be used immediately before seeds sprout (if you direct sow)</a:t>
            </a:r>
          </a:p>
          <a:p>
            <a:r>
              <a:rPr lang="en-US" dirty="0" smtClean="0"/>
              <a:t>Has been helpful toward eliminating thistle if used repeatedly</a:t>
            </a:r>
          </a:p>
          <a:p>
            <a:endParaRPr lang="en-US" dirty="0" smtClean="0"/>
          </a:p>
          <a:p>
            <a:r>
              <a:rPr lang="en-US" dirty="0" smtClean="0"/>
              <a:t>Video</a:t>
            </a:r>
            <a:r>
              <a:rPr lang="en-US" dirty="0"/>
              <a:t>: </a:t>
            </a:r>
            <a:r>
              <a:rPr lang="en-US" dirty="0">
                <a:hlinkClick r:id="rId2"/>
              </a:rPr>
              <a:t>https://goo.gl/photos/uiyeopDRq8nPDsC36</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12290" name="Picture 2" descr="Image result for flaming weeding,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459" y="609600"/>
            <a:ext cx="4890504" cy="579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75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Methods</a:t>
            </a:r>
            <a:endParaRPr lang="en-US" dirty="0"/>
          </a:p>
        </p:txBody>
      </p:sp>
      <p:sp>
        <p:nvSpPr>
          <p:cNvPr id="3" name="Content Placeholder 2"/>
          <p:cNvSpPr>
            <a:spLocks noGrp="1"/>
          </p:cNvSpPr>
          <p:nvPr>
            <p:ph idx="1"/>
          </p:nvPr>
        </p:nvSpPr>
        <p:spPr>
          <a:xfrm>
            <a:off x="677334" y="2160589"/>
            <a:ext cx="4428066" cy="2786063"/>
          </a:xfrm>
        </p:spPr>
        <p:txBody>
          <a:bodyPr>
            <a:normAutofit/>
          </a:bodyPr>
          <a:lstStyle/>
          <a:p>
            <a:r>
              <a:rPr lang="en-US" dirty="0" smtClean="0"/>
              <a:t>Allelopathy</a:t>
            </a:r>
          </a:p>
          <a:p>
            <a:r>
              <a:rPr lang="en-US" dirty="0" smtClean="0"/>
              <a:t>Herbicides</a:t>
            </a:r>
          </a:p>
          <a:p>
            <a:r>
              <a:rPr lang="en-US" dirty="0" smtClean="0"/>
              <a:t>Vinegar Herbicides</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869893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Stubborn Canada Thistle</a:t>
            </a:r>
            <a:endParaRPr lang="en-US" dirty="0"/>
          </a:p>
        </p:txBody>
      </p:sp>
      <p:sp>
        <p:nvSpPr>
          <p:cNvPr id="3" name="Content Placeholder 2"/>
          <p:cNvSpPr>
            <a:spLocks noGrp="1"/>
          </p:cNvSpPr>
          <p:nvPr>
            <p:ph idx="1"/>
          </p:nvPr>
        </p:nvSpPr>
        <p:spPr>
          <a:xfrm>
            <a:off x="677334" y="2160589"/>
            <a:ext cx="5904336" cy="4330646"/>
          </a:xfrm>
        </p:spPr>
        <p:txBody>
          <a:bodyPr>
            <a:normAutofit lnSpcReduction="10000"/>
          </a:bodyPr>
          <a:lstStyle/>
          <a:p>
            <a:r>
              <a:rPr lang="en-US" dirty="0" smtClean="0"/>
              <a:t>Perennial</a:t>
            </a:r>
          </a:p>
          <a:p>
            <a:r>
              <a:rPr lang="en-US" dirty="0" smtClean="0"/>
              <a:t>Spreads by seed and roots</a:t>
            </a:r>
          </a:p>
          <a:p>
            <a:r>
              <a:rPr lang="en-US" dirty="0" smtClean="0"/>
              <a:t>Reaches flower by beginning of June</a:t>
            </a:r>
          </a:p>
          <a:p>
            <a:r>
              <a:rPr lang="en-US" dirty="0" smtClean="0"/>
              <a:t>Seed production done in July</a:t>
            </a:r>
          </a:p>
          <a:p>
            <a:r>
              <a:rPr lang="en-US" dirty="0" smtClean="0"/>
              <a:t>New shoots </a:t>
            </a:r>
            <a:r>
              <a:rPr lang="en-US" dirty="0"/>
              <a:t>emerge during September and survive into </a:t>
            </a:r>
            <a:r>
              <a:rPr lang="en-US" dirty="0" smtClean="0"/>
              <a:t>November</a:t>
            </a:r>
          </a:p>
          <a:p>
            <a:r>
              <a:rPr lang="en-US" dirty="0" smtClean="0"/>
              <a:t>Growth in </a:t>
            </a:r>
            <a:r>
              <a:rPr lang="en-US" dirty="0"/>
              <a:t>late September and October helps restore underground food </a:t>
            </a:r>
            <a:r>
              <a:rPr lang="en-US" dirty="0" smtClean="0"/>
              <a:t>reserves</a:t>
            </a:r>
          </a:p>
          <a:p>
            <a:r>
              <a:rPr lang="en-US" dirty="0" smtClean="0"/>
              <a:t>Seeds can survive burial in the ground for up to 20 years</a:t>
            </a:r>
          </a:p>
          <a:p>
            <a:r>
              <a:rPr lang="en-US" dirty="0" smtClean="0"/>
              <a:t>Roots reach below tilling layer</a:t>
            </a:r>
          </a:p>
          <a:p>
            <a:r>
              <a:rPr lang="en-US" dirty="0" smtClean="0"/>
              <a:t>Has adapted to RoundUp in field applications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425" y="2160589"/>
            <a:ext cx="4543153" cy="2934119"/>
          </a:xfrm>
          <a:prstGeom prst="rect">
            <a:avLst/>
          </a:prstGeom>
        </p:spPr>
      </p:pic>
    </p:spTree>
    <p:extLst>
      <p:ext uri="{BB962C8B-B14F-4D97-AF65-F5344CB8AC3E}">
        <p14:creationId xmlns:p14="http://schemas.microsoft.com/office/powerpoint/2010/main" val="18392247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26347"/>
          </a:xfrm>
        </p:spPr>
        <p:txBody>
          <a:bodyPr>
            <a:normAutofit fontScale="90000"/>
          </a:bodyPr>
          <a:lstStyle/>
          <a:p>
            <a:r>
              <a:rPr lang="en-US" dirty="0" smtClean="0"/>
              <a:t>Stubborn Canada Thistle</a:t>
            </a:r>
            <a:endParaRPr lang="en-US" dirty="0"/>
          </a:p>
        </p:txBody>
      </p:sp>
      <p:sp>
        <p:nvSpPr>
          <p:cNvPr id="3" name="Content Placeholder 2"/>
          <p:cNvSpPr>
            <a:spLocks noGrp="1"/>
          </p:cNvSpPr>
          <p:nvPr>
            <p:ph idx="1"/>
          </p:nvPr>
        </p:nvSpPr>
        <p:spPr>
          <a:xfrm>
            <a:off x="677334" y="2160589"/>
            <a:ext cx="5904336" cy="4330646"/>
          </a:xfrm>
        </p:spPr>
        <p:txBody>
          <a:bodyPr>
            <a:normAutofit/>
          </a:bodyPr>
          <a:lstStyle/>
          <a:p>
            <a:r>
              <a:rPr lang="en-US" dirty="0"/>
              <a:t>Tilling and pulling promotes </a:t>
            </a:r>
            <a:r>
              <a:rPr lang="en-US" dirty="0" smtClean="0"/>
              <a:t>spread</a:t>
            </a:r>
          </a:p>
          <a:p>
            <a:r>
              <a:rPr lang="en-US" dirty="0" smtClean="0"/>
              <a:t>Best </a:t>
            </a:r>
            <a:r>
              <a:rPr lang="en-US" dirty="0"/>
              <a:t>time to treat with chemical solutions is just after flower begins but before full bloom in mid-June</a:t>
            </a:r>
          </a:p>
          <a:p>
            <a:r>
              <a:rPr lang="en-US" dirty="0" smtClean="0"/>
              <a:t>Herbicides can be applied to stem after cutting</a:t>
            </a:r>
          </a:p>
          <a:p>
            <a:r>
              <a:rPr lang="en-US" dirty="0" smtClean="0"/>
              <a:t>Shading is effective</a:t>
            </a:r>
          </a:p>
          <a:p>
            <a:r>
              <a:rPr lang="en-US" dirty="0" smtClean="0"/>
              <a:t>Smothering with inorganic mulch or solarizing</a:t>
            </a:r>
          </a:p>
          <a:p>
            <a:r>
              <a:rPr lang="en-US" dirty="0" smtClean="0"/>
              <a:t>Repeated flaming and vinegar applications may be affective but requires persistence</a:t>
            </a:r>
          </a:p>
          <a:p>
            <a:r>
              <a:rPr lang="en-US" dirty="0" smtClean="0"/>
              <a:t>Rye, using allelopathy, has shown to be effective</a:t>
            </a:r>
          </a:p>
          <a:p>
            <a:r>
              <a:rPr lang="en-US" dirty="0" smtClean="0"/>
              <a:t>Add organic matter to decrease soil compaction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969" y="662887"/>
            <a:ext cx="4572000" cy="3429000"/>
          </a:xfrm>
          <a:prstGeom prst="rect">
            <a:avLst/>
          </a:prstGeom>
        </p:spPr>
      </p:pic>
      <p:pic>
        <p:nvPicPr>
          <p:cNvPr id="13314" name="Picture 2" descr="Image result for canadian thistle colon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969" y="4376154"/>
            <a:ext cx="3345929" cy="2205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19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Joke Time!</a:t>
            </a:r>
            <a:endParaRPr lang="en-US" dirty="0"/>
          </a:p>
        </p:txBody>
      </p:sp>
      <p:sp>
        <p:nvSpPr>
          <p:cNvPr id="3" name="Content Placeholder 2"/>
          <p:cNvSpPr>
            <a:spLocks noGrp="1"/>
          </p:cNvSpPr>
          <p:nvPr>
            <p:ph idx="1"/>
          </p:nvPr>
        </p:nvSpPr>
        <p:spPr/>
        <p:txBody>
          <a:bodyPr/>
          <a:lstStyle/>
          <a:p>
            <a:pPr marL="0" indent="0" algn="ctr">
              <a:buNone/>
            </a:pPr>
            <a:r>
              <a:rPr lang="en-US" sz="4500" dirty="0"/>
              <a:t>What do you get if you divide the circumference </a:t>
            </a:r>
            <a:br>
              <a:rPr lang="en-US" sz="4500" dirty="0"/>
            </a:br>
            <a:r>
              <a:rPr lang="en-US" sz="4500" dirty="0"/>
              <a:t>of a pumpkin by its diameter</a:t>
            </a:r>
            <a:r>
              <a:rPr lang="en-US" sz="4500" dirty="0" smtClean="0"/>
              <a: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780592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4500" dirty="0" smtClean="0"/>
              <a:t>pumpkin </a:t>
            </a:r>
            <a:r>
              <a:rPr lang="en-US" sz="4500" dirty="0"/>
              <a:t>pi.</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241726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Weeds: A Relational Perspective</a:t>
            </a:r>
            <a:endParaRPr lang="en-US" dirty="0"/>
          </a:p>
        </p:txBody>
      </p:sp>
      <p:sp>
        <p:nvSpPr>
          <p:cNvPr id="3" name="Subtitle 2"/>
          <p:cNvSpPr>
            <a:spLocks noGrp="1"/>
          </p:cNvSpPr>
          <p:nvPr>
            <p:ph type="subTitle" idx="1"/>
          </p:nvPr>
        </p:nvSpPr>
        <p:spPr>
          <a:xfrm>
            <a:off x="1507067" y="4050834"/>
            <a:ext cx="7766936" cy="529876"/>
          </a:xfrm>
        </p:spPr>
        <p:txBody>
          <a:bodyPr/>
          <a:lstStyle/>
          <a:p>
            <a:r>
              <a:rPr lang="en-US" dirty="0" smtClean="0"/>
              <a:t>Moving from Phytocentric to an Ecocentric Perspective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1671410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265866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Fear of Weeds!!!!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3074" name="Picture 2" descr="Image result for image of some scar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7262" y="1608138"/>
            <a:ext cx="4545549" cy="450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77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3"/>
          <a:stretch>
            <a:fillRect/>
          </a:stretch>
        </p:blipFill>
        <p:spPr>
          <a:xfrm>
            <a:off x="2078687" y="484884"/>
            <a:ext cx="4275546" cy="5878876"/>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1174331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337</TotalTime>
  <Words>1175</Words>
  <Application>Microsoft Office PowerPoint</Application>
  <PresentationFormat>Widescreen</PresentationFormat>
  <Paragraphs>242</Paragraphs>
  <Slides>38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Mangal</vt:lpstr>
      <vt:lpstr>Times New Roman</vt:lpstr>
      <vt:lpstr>Trebuchet MS</vt:lpstr>
      <vt:lpstr>Wingdings 3</vt:lpstr>
      <vt:lpstr>Facet</vt:lpstr>
      <vt:lpstr>PowerPoint Presentation</vt:lpstr>
      <vt:lpstr>PowerPoint Presentation</vt:lpstr>
      <vt:lpstr>PowerPoint Presentation</vt:lpstr>
      <vt:lpstr>Joke Time!</vt:lpstr>
      <vt:lpstr>PowerPoint Presentation</vt:lpstr>
      <vt:lpstr>Weeds: A Relational Perspective</vt:lpstr>
      <vt:lpstr>PowerPoint Presentation</vt:lpstr>
      <vt:lpstr>Fear of Weeds!!!!</vt:lpstr>
      <vt:lpstr>PowerPoint Presentation</vt:lpstr>
      <vt:lpstr>Then…what is a weed?</vt:lpstr>
      <vt:lpstr>Why Weeds? The Problem is the Solution</vt:lpstr>
      <vt:lpstr>What Indicator Weeds Share w/ Us</vt:lpstr>
      <vt:lpstr>Rules for Reading Indicator Weeds</vt:lpstr>
      <vt:lpstr>Example: Canada Thistle</vt:lpstr>
      <vt:lpstr>Indicator Weeds for Compacted or Heavy Clay Soil</vt:lpstr>
      <vt:lpstr>Indicator Weeds for Compacted or Heavy Clay Soil</vt:lpstr>
      <vt:lpstr>Indicator Weeds for Compacted or Heavy Clay Soil</vt:lpstr>
      <vt:lpstr>Indicator Weeds for Hardpan</vt:lpstr>
      <vt:lpstr>Indicator Weeds for Hardpan</vt:lpstr>
      <vt:lpstr>Indicator Weeds for Acidic Soil</vt:lpstr>
      <vt:lpstr>Indicator Weeds for Low Fertility</vt:lpstr>
      <vt:lpstr>Indicator Weeds for High or Improving Fertility</vt:lpstr>
      <vt:lpstr>Indicator Weeds for High or Improving Fertility</vt:lpstr>
      <vt:lpstr>Moving from Phytocentric to Ecocentric</vt:lpstr>
      <vt:lpstr>Weeds: Management Strategies</vt:lpstr>
      <vt:lpstr>How Weeds Survive and Don’t Survive</vt:lpstr>
      <vt:lpstr>Three Basic Methods</vt:lpstr>
      <vt:lpstr>Good Rule to Follow: Winterizing the Garden</vt:lpstr>
      <vt:lpstr>Organic Mulches</vt:lpstr>
      <vt:lpstr>Inorganic Mulches</vt:lpstr>
      <vt:lpstr>Shading</vt:lpstr>
      <vt:lpstr>Cover Crops</vt:lpstr>
      <vt:lpstr>Solarization</vt:lpstr>
      <vt:lpstr>Mechanical Methods</vt:lpstr>
      <vt:lpstr>Flaming</vt:lpstr>
      <vt:lpstr>Chemical Methods</vt:lpstr>
      <vt:lpstr>Stubborn Canada Thistle</vt:lpstr>
      <vt:lpstr>Stubborn Canada Thistle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Weeds and Weed Management in Hamilton County</dc:title>
  <dc:creator>Andrew Fritz</dc:creator>
  <cp:lastModifiedBy>Andrew Fritz</cp:lastModifiedBy>
  <cp:revision>50</cp:revision>
  <cp:lastPrinted>2017-04-26T20:33:03Z</cp:lastPrinted>
  <dcterms:created xsi:type="dcterms:W3CDTF">2017-04-26T14:38:38Z</dcterms:created>
  <dcterms:modified xsi:type="dcterms:W3CDTF">2017-05-03T13:46:24Z</dcterms:modified>
</cp:coreProperties>
</file>